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0B0419B0" ContentType="image/png"/>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 id="2147483669" r:id="rId6"/>
  </p:sldMasterIdLst>
  <p:notesMasterIdLst>
    <p:notesMasterId r:id="rId27"/>
  </p:notesMasterIdLst>
  <p:sldIdLst>
    <p:sldId id="328" r:id="rId7"/>
    <p:sldId id="279" r:id="rId8"/>
    <p:sldId id="280" r:id="rId9"/>
    <p:sldId id="281" r:id="rId10"/>
    <p:sldId id="282" r:id="rId11"/>
    <p:sldId id="283" r:id="rId12"/>
    <p:sldId id="316" r:id="rId13"/>
    <p:sldId id="341" r:id="rId14"/>
    <p:sldId id="340" r:id="rId15"/>
    <p:sldId id="305" r:id="rId16"/>
    <p:sldId id="285" r:id="rId17"/>
    <p:sldId id="287" r:id="rId18"/>
    <p:sldId id="329" r:id="rId19"/>
    <p:sldId id="330" r:id="rId20"/>
    <p:sldId id="331" r:id="rId21"/>
    <p:sldId id="332" r:id="rId22"/>
    <p:sldId id="333" r:id="rId23"/>
    <p:sldId id="334" r:id="rId24"/>
    <p:sldId id="288" r:id="rId25"/>
    <p:sldId id="32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ellie Tucker" initials="ST" lastIdx="14" clrIdx="0"/>
  <p:cmAuthor id="1" name="shelliet" initials="ST" lastIdx="1" clrIdx="1"/>
  <p:cmAuthor id="2" name="Contoso Pharmaceuticals" initials="LL" lastIdx="1" clrIdx="2"/>
  <p:cmAuthor id="3" name="Lindsay Latimore" initials="LFL" lastIdx="14" clrIdx="3"/>
  <p:cmAuthor id="4" name="GonzaloA" initials="GA" lastIdx="4"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4673" autoAdjust="0"/>
  </p:normalViewPr>
  <p:slideViewPr>
    <p:cSldViewPr>
      <p:cViewPr varScale="1">
        <p:scale>
          <a:sx n="126" d="100"/>
          <a:sy n="126" d="100"/>
        </p:scale>
        <p:origin x="-1194" y="-102"/>
      </p:cViewPr>
      <p:guideLst>
        <p:guide orient="horz" pos="384"/>
        <p:guide orient="horz" pos="1104"/>
        <p:guide orient="horz" pos="624"/>
        <p:guide pos="1968"/>
        <p:guide pos="384"/>
        <p:guide pos="960"/>
        <p:guide pos="4704"/>
        <p:guide pos="192"/>
        <p:guide pos="3936"/>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p:scale>
          <a:sx n="80" d="100"/>
          <a:sy n="80" d="100"/>
        </p:scale>
        <p:origin x="-348" y="-4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A2E03A-AC74-4DCC-84AB-3B93BD24C0C7}" type="datetimeFigureOut">
              <a:rPr lang="en-US" smtClean="0"/>
              <a:t>2/4/2011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495259-C478-458E-8F66-D0CFA83DA988}" type="slidenum">
              <a:rPr lang="en-US" smtClean="0"/>
              <a:t>‹#›</a:t>
            </a:fld>
            <a:endParaRPr lang="en-US" dirty="0"/>
          </a:p>
        </p:txBody>
      </p:sp>
    </p:spTree>
    <p:extLst>
      <p:ext uri="{BB962C8B-B14F-4D97-AF65-F5344CB8AC3E}">
        <p14:creationId xmlns:p14="http://schemas.microsoft.com/office/powerpoint/2010/main" val="312074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itchFamily="34" charset="0"/>
        <a:ea typeface="Segoe UI" pitchFamily="34" charset="0"/>
        <a:cs typeface="Segoe UI" pitchFamily="34" charset="0"/>
      </a:defRPr>
    </a:lvl1pPr>
    <a:lvl2pPr marL="457200" algn="l" defTabSz="914400" rtl="0" eaLnBrk="1" latinLnBrk="0" hangingPunct="1">
      <a:defRPr sz="1200" kern="1200">
        <a:solidFill>
          <a:schemeClr val="tx1"/>
        </a:solidFill>
        <a:latin typeface="Segoe UI" pitchFamily="34" charset="0"/>
        <a:ea typeface="Segoe UI" pitchFamily="34" charset="0"/>
        <a:cs typeface="Segoe UI" pitchFamily="34" charset="0"/>
      </a:defRPr>
    </a:lvl2pPr>
    <a:lvl3pPr marL="914400" algn="l" defTabSz="914400" rtl="0" eaLnBrk="1" latinLnBrk="0" hangingPunct="1">
      <a:defRPr sz="1200" kern="1200">
        <a:solidFill>
          <a:schemeClr val="tx1"/>
        </a:solidFill>
        <a:latin typeface="Segoe UI" pitchFamily="34" charset="0"/>
        <a:ea typeface="Segoe UI" pitchFamily="34" charset="0"/>
        <a:cs typeface="Segoe UI" pitchFamily="34" charset="0"/>
      </a:defRPr>
    </a:lvl3pPr>
    <a:lvl4pPr marL="1371600" algn="l" defTabSz="914400" rtl="0" eaLnBrk="1" latinLnBrk="0" hangingPunct="1">
      <a:defRPr sz="1200" kern="1200">
        <a:solidFill>
          <a:schemeClr val="tx1"/>
        </a:solidFill>
        <a:latin typeface="Segoe UI" pitchFamily="34" charset="0"/>
        <a:ea typeface="Segoe UI" pitchFamily="34" charset="0"/>
        <a:cs typeface="Segoe UI" pitchFamily="34" charset="0"/>
      </a:defRPr>
    </a:lvl4pPr>
    <a:lvl5pPr marL="1828800" algn="l" defTabSz="914400" rtl="0" eaLnBrk="1" latinLnBrk="0" hangingPunct="1">
      <a:defRPr sz="1200" kern="1200">
        <a:solidFill>
          <a:schemeClr val="tx1"/>
        </a:solidFill>
        <a:latin typeface="Segoe UI" pitchFamily="34" charset="0"/>
        <a:ea typeface="Segoe UI" pitchFamily="34" charset="0"/>
        <a:cs typeface="Segoe UI"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Download the PowerPoint viewer at (http://www.microsoft.com/downloads/details.aspx?displaylang=en&amp;FamilyID=cb9bf144-1076-4615-9951-294eeb832823</a:t>
            </a:r>
            <a:r>
              <a:rPr lang="en-US" dirty="0" smtClean="0"/>
              <a:t>).</a:t>
            </a:r>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586126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1" dirty="0" smtClean="0"/>
              <a:t>Note to trainer</a:t>
            </a:r>
            <a:r>
              <a:rPr lang="en-US" dirty="0" smtClean="0"/>
              <a:t>: With </a:t>
            </a:r>
            <a:r>
              <a:rPr lang="en-US" dirty="0" smtClean="0"/>
              <a:t>Excel </a:t>
            </a:r>
            <a:r>
              <a:rPr lang="en-US" dirty="0" smtClean="0"/>
              <a:t>2010 installed on your computer, you can click the link in the slide to go to an online practice. In the practice, you can work through each of these tasks in </a:t>
            </a:r>
            <a:r>
              <a:rPr lang="en-US" dirty="0" smtClean="0"/>
              <a:t>Excel </a:t>
            </a:r>
            <a:r>
              <a:rPr lang="en-US" dirty="0" smtClean="0"/>
              <a:t>2010, with instructions to guide you. Important: If you don’t have </a:t>
            </a:r>
            <a:r>
              <a:rPr lang="en-US" dirty="0" smtClean="0"/>
              <a:t>Excel</a:t>
            </a:r>
            <a:r>
              <a:rPr lang="en-US" baseline="0" dirty="0" smtClean="0"/>
              <a:t> </a:t>
            </a:r>
            <a:r>
              <a:rPr lang="en-US" dirty="0" smtClean="0"/>
              <a:t>2010</a:t>
            </a:r>
            <a:r>
              <a:rPr lang="en-US" dirty="0" smtClean="0"/>
              <a:t>, you won’t be able to access the practice instructions.]</a:t>
            </a:r>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10</a:t>
            </a:fld>
            <a:endParaRPr lang="en-US" dirty="0"/>
          </a:p>
        </p:txBody>
      </p:sp>
    </p:spTree>
    <p:extLst>
      <p:ext uri="{BB962C8B-B14F-4D97-AF65-F5344CB8AC3E}">
        <p14:creationId xmlns:p14="http://schemas.microsoft.com/office/powerpoint/2010/main" val="956820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11</a:t>
            </a:fld>
            <a:endParaRPr lang="en-US" dirty="0"/>
          </a:p>
        </p:txBody>
      </p:sp>
    </p:spTree>
    <p:extLst>
      <p:ext uri="{BB962C8B-B14F-4D97-AF65-F5344CB8AC3E}">
        <p14:creationId xmlns:p14="http://schemas.microsoft.com/office/powerpoint/2010/main" val="701614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13</a:t>
            </a:fld>
            <a:endParaRPr lang="en-US" dirty="0"/>
          </a:p>
        </p:txBody>
      </p:sp>
    </p:spTree>
    <p:extLst>
      <p:ext uri="{BB962C8B-B14F-4D97-AF65-F5344CB8AC3E}">
        <p14:creationId xmlns:p14="http://schemas.microsoft.com/office/powerpoint/2010/main" val="701614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15</a:t>
            </a:fld>
            <a:endParaRPr lang="en-US" dirty="0"/>
          </a:p>
        </p:txBody>
      </p:sp>
    </p:spTree>
    <p:extLst>
      <p:ext uri="{BB962C8B-B14F-4D97-AF65-F5344CB8AC3E}">
        <p14:creationId xmlns:p14="http://schemas.microsoft.com/office/powerpoint/2010/main" val="701614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17</a:t>
            </a:fld>
            <a:endParaRPr lang="en-US" dirty="0"/>
          </a:p>
        </p:txBody>
      </p:sp>
    </p:spTree>
    <p:extLst>
      <p:ext uri="{BB962C8B-B14F-4D97-AF65-F5344CB8AC3E}">
        <p14:creationId xmlns:p14="http://schemas.microsoft.com/office/powerpoint/2010/main" val="701614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91000"/>
            <a:ext cx="5486400" cy="4876800"/>
          </a:xfrm>
        </p:spPr>
        <p:txBody>
          <a:bodyPr/>
          <a:lstStyle/>
          <a:p>
            <a:pPr eaLnBrk="1" hangingPunct="1"/>
            <a:r>
              <a:rPr lang="en-US" sz="1100" b="1" dirty="0" smtClean="0"/>
              <a:t>Using This Template</a:t>
            </a:r>
          </a:p>
          <a:p>
            <a:pPr eaLnBrk="1" hangingPunct="1"/>
            <a:r>
              <a:rPr lang="en-US" sz="990" dirty="0" smtClean="0"/>
              <a:t>This Microsoft PowerPoint</a:t>
            </a:r>
            <a:r>
              <a:rPr lang="en-US" sz="990" baseline="30000" dirty="0" smtClean="0"/>
              <a:t>®</a:t>
            </a:r>
            <a:r>
              <a:rPr lang="en-US" sz="990" dirty="0" smtClean="0"/>
              <a:t> template has training content about </a:t>
            </a:r>
            <a:r>
              <a:rPr lang="en-US" sz="990" dirty="0" smtClean="0"/>
              <a:t>using</a:t>
            </a:r>
            <a:r>
              <a:rPr lang="en-US" sz="990" baseline="0" dirty="0" smtClean="0"/>
              <a:t> sparklines to bring your data to light in</a:t>
            </a:r>
            <a:r>
              <a:rPr lang="en-US" sz="990" dirty="0" smtClean="0"/>
              <a:t> </a:t>
            </a:r>
            <a:r>
              <a:rPr lang="en-US" sz="990" dirty="0" smtClean="0"/>
              <a:t>Microsoft</a:t>
            </a:r>
            <a:r>
              <a:rPr lang="en-US" sz="990" baseline="0" dirty="0" smtClean="0"/>
              <a:t> </a:t>
            </a:r>
            <a:r>
              <a:rPr lang="en-US" sz="990" baseline="0" dirty="0" smtClean="0"/>
              <a:t>Excel</a:t>
            </a:r>
            <a:r>
              <a:rPr lang="en-US" sz="990" baseline="30000" dirty="0" smtClean="0"/>
              <a:t>®</a:t>
            </a:r>
            <a:r>
              <a:rPr lang="en-US" sz="990" dirty="0" smtClean="0"/>
              <a:t> </a:t>
            </a:r>
            <a:r>
              <a:rPr lang="en-US" sz="990" dirty="0" smtClean="0"/>
              <a:t>2010. Its content is adapted from the Office.com Training course called </a:t>
            </a:r>
            <a:r>
              <a:rPr lang="en-US" sz="990" dirty="0" smtClean="0"/>
              <a:t>“Sparklines: Use tiny charts to show data</a:t>
            </a:r>
            <a:r>
              <a:rPr lang="en-US" sz="990" baseline="0" dirty="0" smtClean="0"/>
              <a:t> trends.” </a:t>
            </a:r>
            <a:endParaRPr lang="en-US" sz="99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990" b="1" dirty="0" smtClean="0"/>
              <a:t>PowerPoint</a:t>
            </a:r>
            <a:r>
              <a:rPr lang="en-US" sz="990" b="1" baseline="0" dirty="0" smtClean="0"/>
              <a:t> version: </a:t>
            </a:r>
            <a:r>
              <a:rPr lang="en-US" sz="990" b="0" dirty="0" smtClean="0"/>
              <a:t>The template must be viewed in PowerPoint 2010. </a:t>
            </a:r>
            <a:r>
              <a:rPr lang="en-US" sz="990" kern="1200" dirty="0" smtClean="0">
                <a:solidFill>
                  <a:schemeClr val="tx1"/>
                </a:solidFill>
                <a:effectLst/>
              </a:rPr>
              <a:t>If you don’t have PowerPoint 2010, the videos included in the presentation will not play. </a:t>
            </a:r>
            <a:r>
              <a:rPr lang="en-US" sz="990" dirty="0" smtClean="0">
                <a:effectLst/>
                <a:latin typeface="Calibri,sans-serif"/>
              </a:rPr>
              <a:t>If you don’t have PowerPoint 2010, download the PowerPoint Viewer to view these files (http://www.microsoft.com/downloads/details.aspx?displaylang=en&amp;FamilyID=cb9bf144%2D1076%2D4615%2D9951%2D294eeb832823).</a:t>
            </a:r>
            <a:r>
              <a:rPr lang="en-US" sz="990" dirty="0" smtClean="0">
                <a:effectLst/>
              </a:rPr>
              <a:t/>
            </a:r>
            <a:br>
              <a:rPr lang="en-US" sz="990" dirty="0" smtClean="0">
                <a:effectLst/>
              </a:rPr>
            </a:br>
            <a:r>
              <a:rPr lang="en-US" sz="990" b="1" dirty="0" smtClean="0">
                <a:effectLst/>
              </a:rPr>
              <a:t>Video playback:</a:t>
            </a:r>
            <a:r>
              <a:rPr lang="en-US" sz="990" b="1" baseline="0" dirty="0" smtClean="0">
                <a:effectLst/>
              </a:rPr>
              <a:t> </a:t>
            </a:r>
            <a:r>
              <a:rPr lang="en-US" sz="990" dirty="0" smtClean="0">
                <a:effectLst/>
                <a:latin typeface="Calibri,sans-serif"/>
              </a:rPr>
              <a:t>If the yellow security bar appears at the top of the screen in PowerPoint, or if a Codec Unavailable message appears in the video playback window, the presentation might have opened in Protected View. To enable video playback, in the yellow security bar at the top of the PowerPoint window, click </a:t>
            </a:r>
            <a:r>
              <a:rPr lang="en-US" sz="990" b="1" dirty="0" smtClean="0">
                <a:effectLst/>
                <a:latin typeface="Calibri,sans-serif"/>
              </a:rPr>
              <a:t>Enable Editing</a:t>
            </a:r>
            <a:r>
              <a:rPr lang="en-US" sz="990" dirty="0" smtClean="0">
                <a:effectLst/>
                <a:latin typeface="Calibri,sans-serif"/>
              </a:rPr>
              <a:t>.</a:t>
            </a:r>
            <a:endParaRPr lang="en-US" sz="990" b="0" dirty="0" smtClean="0"/>
          </a:p>
          <a:p>
            <a:pPr eaLnBrk="1" hangingPunct="1"/>
            <a:r>
              <a:rPr lang="en-US" sz="990" b="1" dirty="0" smtClean="0"/>
              <a:t>Slide layouts: </a:t>
            </a:r>
            <a:r>
              <a:rPr lang="en-US" sz="990" b="0" dirty="0" smtClean="0"/>
              <a:t>Each slide has a custom layout.</a:t>
            </a:r>
            <a:r>
              <a:rPr lang="en-US" sz="990" b="0" baseline="0" dirty="0" smtClean="0"/>
              <a:t> To apply the custom layout to a new slide, right-click the slide thumbnail, point to </a:t>
            </a:r>
            <a:r>
              <a:rPr lang="en-US" sz="990" b="1" baseline="0" dirty="0" smtClean="0"/>
              <a:t>Layout</a:t>
            </a:r>
            <a:r>
              <a:rPr lang="en-US" sz="990" b="0" baseline="0" dirty="0" smtClean="0"/>
              <a:t>, and click the layout from the </a:t>
            </a:r>
            <a:r>
              <a:rPr lang="en-US" sz="990" b="1" baseline="0" dirty="0" smtClean="0"/>
              <a:t>Layout</a:t>
            </a:r>
            <a:r>
              <a:rPr lang="en-US" sz="990" b="0" baseline="0" dirty="0" smtClean="0"/>
              <a:t> gallery. To alter the layouts, open master view and alter the specific master layout in that view. You can find the layout’s title by pointing to its thumbnail.</a:t>
            </a:r>
            <a:endParaRPr lang="en-US" sz="990" b="0" dirty="0" smtClean="0"/>
          </a:p>
          <a:p>
            <a:pPr eaLnBrk="1" hangingPunct="1"/>
            <a:r>
              <a:rPr lang="en-US" sz="990" b="1" dirty="0" smtClean="0"/>
              <a:t>Animations:</a:t>
            </a:r>
            <a:r>
              <a:rPr lang="en-US" sz="990" dirty="0" smtClean="0"/>
              <a:t> Custom animation effects are applied throughout the presentation. These include </a:t>
            </a:r>
            <a:r>
              <a:rPr lang="en-US" sz="990" b="1" dirty="0" smtClean="0"/>
              <a:t>Float In</a:t>
            </a:r>
            <a:r>
              <a:rPr lang="en-US" sz="990" dirty="0" smtClean="0"/>
              <a:t> (</a:t>
            </a:r>
            <a:r>
              <a:rPr lang="en-US" sz="990" b="1" dirty="0" smtClean="0"/>
              <a:t>Up</a:t>
            </a:r>
            <a:r>
              <a:rPr lang="en-US" sz="990" dirty="0" smtClean="0"/>
              <a:t> or </a:t>
            </a:r>
            <a:r>
              <a:rPr lang="en-US" sz="990" b="1" dirty="0" smtClean="0"/>
              <a:t>Down</a:t>
            </a:r>
            <a:r>
              <a:rPr lang="en-US" sz="990" dirty="0" smtClean="0"/>
              <a:t> option), </a:t>
            </a:r>
            <a:r>
              <a:rPr lang="en-US" sz="990" b="1" dirty="0" smtClean="0"/>
              <a:t>Fade</a:t>
            </a:r>
            <a:r>
              <a:rPr lang="en-US" sz="990" dirty="0" smtClean="0"/>
              <a:t>,</a:t>
            </a:r>
            <a:r>
              <a:rPr lang="en-US" sz="990" baseline="0" dirty="0" smtClean="0"/>
              <a:t> and </a:t>
            </a:r>
            <a:r>
              <a:rPr lang="en-US" sz="990" b="1" baseline="0" dirty="0" smtClean="0"/>
              <a:t>Zoom</a:t>
            </a:r>
            <a:r>
              <a:rPr lang="en-US" sz="990" dirty="0" smtClean="0"/>
              <a:t>. To alter animation effects, click the </a:t>
            </a:r>
            <a:r>
              <a:rPr lang="en-US" sz="990" b="1" dirty="0" smtClean="0"/>
              <a:t>Animations</a:t>
            </a:r>
            <a:r>
              <a:rPr lang="en-US" sz="990" dirty="0" smtClean="0"/>
              <a:t> tab, and</a:t>
            </a:r>
            <a:r>
              <a:rPr lang="en-US" sz="990" baseline="0" dirty="0" smtClean="0"/>
              <a:t> use the </a:t>
            </a:r>
            <a:r>
              <a:rPr lang="en-US" sz="990" b="1" baseline="0" dirty="0" smtClean="0"/>
              <a:t>Add Animation</a:t>
            </a:r>
            <a:r>
              <a:rPr lang="en-US" sz="990" baseline="0" dirty="0" smtClean="0"/>
              <a:t> gallery and </a:t>
            </a:r>
            <a:r>
              <a:rPr lang="en-US" sz="990" b="1" baseline="0" dirty="0" smtClean="0"/>
              <a:t>Timing</a:t>
            </a:r>
            <a:r>
              <a:rPr lang="en-US" sz="990" baseline="0" dirty="0" smtClean="0"/>
              <a:t> options. </a:t>
            </a:r>
            <a:r>
              <a:rPr lang="en-US" sz="990" b="1" baseline="0" dirty="0" smtClean="0"/>
              <a:t>Effect Options</a:t>
            </a:r>
            <a:r>
              <a:rPr lang="en-US" sz="990" baseline="0" dirty="0" smtClean="0"/>
              <a:t> gives you choices about the effect; click </a:t>
            </a:r>
            <a:r>
              <a:rPr lang="en-US" sz="990" b="1" baseline="0" dirty="0" smtClean="0"/>
              <a:t>Animation Pane</a:t>
            </a:r>
            <a:r>
              <a:rPr lang="en-US" sz="990" baseline="0" dirty="0" smtClean="0"/>
              <a:t> on the </a:t>
            </a:r>
            <a:r>
              <a:rPr lang="en-US" sz="990" b="1" baseline="0" dirty="0" smtClean="0"/>
              <a:t>Animations</a:t>
            </a:r>
            <a:r>
              <a:rPr lang="en-US" sz="990" baseline="0" dirty="0" smtClean="0"/>
              <a:t> tab to work with multiple animations. </a:t>
            </a:r>
          </a:p>
          <a:p>
            <a:pPr eaLnBrk="1" hangingPunct="1"/>
            <a:r>
              <a:rPr lang="en-US" sz="990" b="1" baseline="0" dirty="0" smtClean="0"/>
              <a:t>Transitions</a:t>
            </a:r>
            <a:r>
              <a:rPr lang="en-US" sz="990" baseline="0" dirty="0" smtClean="0"/>
              <a:t>: One transition, </a:t>
            </a:r>
            <a:r>
              <a:rPr lang="en-US" sz="990" b="1" baseline="0" dirty="0" smtClean="0"/>
              <a:t>Doors</a:t>
            </a:r>
            <a:r>
              <a:rPr lang="en-US" sz="990" baseline="0" dirty="0" smtClean="0"/>
              <a:t>, is used to emphasize sections of the slide show. It’s applied on the </a:t>
            </a:r>
            <a:r>
              <a:rPr lang="en-US" sz="990" b="1" baseline="0" dirty="0" smtClean="0"/>
              <a:t>Course Contents</a:t>
            </a:r>
            <a:r>
              <a:rPr lang="en-US" sz="990" baseline="0" dirty="0" smtClean="0"/>
              <a:t> slide, </a:t>
            </a:r>
            <a:r>
              <a:rPr lang="en-US" sz="990" b="1" baseline="0" dirty="0" smtClean="0"/>
              <a:t>Lesson</a:t>
            </a:r>
            <a:r>
              <a:rPr lang="en-US" sz="990" baseline="0" dirty="0" smtClean="0"/>
              <a:t> slide, and the first test slide. </a:t>
            </a:r>
          </a:p>
          <a:p>
            <a:pPr eaLnBrk="1" hangingPunct="1"/>
            <a:r>
              <a:rPr lang="en-US" sz="990" b="1" dirty="0" smtClean="0"/>
              <a:t>Hyperlinks to online course:</a:t>
            </a:r>
            <a:r>
              <a:rPr lang="en-US" sz="990" dirty="0" smtClean="0"/>
              <a:t> The template contains links to the online version of this training </a:t>
            </a:r>
            <a:r>
              <a:rPr lang="en-US" sz="990" dirty="0" smtClean="0"/>
              <a:t>course that take you </a:t>
            </a:r>
            <a:r>
              <a:rPr lang="en-US" sz="990" dirty="0" smtClean="0"/>
              <a:t>to the hands-on practice session for </a:t>
            </a:r>
            <a:r>
              <a:rPr lang="en-US" sz="990" dirty="0" smtClean="0"/>
              <a:t>the lesson </a:t>
            </a:r>
            <a:r>
              <a:rPr lang="en-US" sz="990" dirty="0" smtClean="0"/>
              <a:t>and to the Quick Reference Card that is published for </a:t>
            </a:r>
            <a:r>
              <a:rPr lang="en-US" sz="990" dirty="0" smtClean="0"/>
              <a:t>the </a:t>
            </a:r>
            <a:r>
              <a:rPr lang="en-US" sz="990" dirty="0" smtClean="0"/>
              <a:t>course. </a:t>
            </a:r>
            <a:r>
              <a:rPr lang="en-US" sz="990" b="1" dirty="0" smtClean="0"/>
              <a:t>Please take note:</a:t>
            </a:r>
            <a:r>
              <a:rPr lang="en-US" sz="990" dirty="0" smtClean="0"/>
              <a:t> You must have </a:t>
            </a:r>
            <a:r>
              <a:rPr lang="en-US" sz="990" dirty="0" smtClean="0"/>
              <a:t>Excel </a:t>
            </a:r>
            <a:r>
              <a:rPr lang="en-US" sz="990" dirty="0" smtClean="0"/>
              <a:t>2010 installed to view the hands-on practice </a:t>
            </a:r>
            <a:r>
              <a:rPr lang="en-US" sz="990" dirty="0" smtClean="0"/>
              <a:t>session. </a:t>
            </a:r>
            <a:r>
              <a:rPr lang="en-US" sz="990" dirty="0" smtClean="0"/>
              <a:t>If you don’t have </a:t>
            </a:r>
            <a:r>
              <a:rPr lang="en-US" sz="990" dirty="0" smtClean="0"/>
              <a:t>Excel </a:t>
            </a:r>
            <a:r>
              <a:rPr lang="en-US" sz="990" dirty="0" smtClean="0"/>
              <a:t>2010, you won’t be able to access the practice instructions. </a:t>
            </a:r>
          </a:p>
          <a:p>
            <a:pPr eaLnBrk="1" hangingPunct="1"/>
            <a:r>
              <a:rPr lang="en-US" sz="990" b="1" dirty="0" smtClean="0"/>
              <a:t>Headers and footers:</a:t>
            </a:r>
            <a:r>
              <a:rPr lang="en-US" sz="990" dirty="0" smtClean="0"/>
              <a:t> The template contains a footer that has the course title. To add footers such as the date or slide numbers,</a:t>
            </a:r>
            <a:r>
              <a:rPr lang="en-US" sz="990" baseline="0" dirty="0" smtClean="0"/>
              <a:t> click the </a:t>
            </a:r>
            <a:r>
              <a:rPr lang="en-US" sz="990" b="1" baseline="0" dirty="0" smtClean="0"/>
              <a:t>Insert</a:t>
            </a:r>
            <a:r>
              <a:rPr lang="en-US" sz="990" baseline="0" dirty="0" smtClean="0"/>
              <a:t> tab, and click </a:t>
            </a:r>
            <a:r>
              <a:rPr lang="en-US" sz="990" b="1" baseline="0" dirty="0" smtClean="0"/>
              <a:t>Header &amp; Footer</a:t>
            </a:r>
            <a:r>
              <a:rPr lang="en-US" sz="990" baseline="0" dirty="0" smtClean="0"/>
              <a:t>. </a:t>
            </a:r>
            <a:endParaRPr lang="en-US" sz="990" dirty="0" smtClean="0"/>
          </a:p>
        </p:txBody>
      </p:sp>
      <p:sp>
        <p:nvSpPr>
          <p:cNvPr id="4" name="Slide Number Placeholder 3"/>
          <p:cNvSpPr>
            <a:spLocks noGrp="1"/>
          </p:cNvSpPr>
          <p:nvPr>
            <p:ph type="sldNum" sz="quarter" idx="10"/>
          </p:nvPr>
        </p:nvSpPr>
        <p:spPr/>
        <p:txBody>
          <a:bodyPr/>
          <a:lstStyle/>
          <a:p>
            <a:fld id="{6D495259-C478-458E-8F66-D0CFA83DA988}" type="slidenum">
              <a:rPr lang="en-US" smtClean="0"/>
              <a:t>20</a:t>
            </a:fld>
            <a:endParaRPr lang="en-US" dirty="0"/>
          </a:p>
        </p:txBody>
      </p:sp>
    </p:spTree>
    <p:extLst>
      <p:ext uri="{BB962C8B-B14F-4D97-AF65-F5344CB8AC3E}">
        <p14:creationId xmlns:p14="http://schemas.microsoft.com/office/powerpoint/2010/main" val="653721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1" dirty="0" smtClean="0"/>
              <a:t>Notes to trainer</a:t>
            </a:r>
            <a:r>
              <a:rPr lang="en-US" dirty="0" smtClean="0"/>
              <a:t>: </a:t>
            </a:r>
          </a:p>
          <a:p>
            <a:pPr marL="171450" indent="-171450">
              <a:buFont typeface="Arial" pitchFamily="34" charset="0"/>
              <a:buChar char="•"/>
            </a:pPr>
            <a:r>
              <a:rPr lang="en-US" sz="1200" kern="1200" dirty="0" smtClean="0">
                <a:solidFill>
                  <a:schemeClr val="tx1"/>
                </a:solidFill>
                <a:effectLst/>
                <a:latin typeface="Segoe UI" pitchFamily="34" charset="0"/>
                <a:ea typeface="Segoe UI" pitchFamily="34" charset="0"/>
                <a:cs typeface="Segoe UI" pitchFamily="34" charset="0"/>
              </a:rPr>
              <a:t>This presentation must be</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viewed in PowerPoint 2010.</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If you don’t have PowerPoint 2010, the videos included in the presentation will not play. If you don’t have PowerPoint 2010, download the PowerPoint Viewer to view these files</a:t>
            </a:r>
            <a:r>
              <a:rPr lang="en-US" sz="1200" kern="1200" baseline="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(http://www.microsoft.com/downloads/details.aspx?displaylang=en&amp;FamilyID=cb9bf144%2D1076%2D4615%2D9951%2D294eeb832823).</a:t>
            </a:r>
          </a:p>
          <a:p>
            <a:pPr marL="171450" indent="-171450">
              <a:buFont typeface="Arial" pitchFamily="34" charset="0"/>
              <a:buChar char="•"/>
            </a:pPr>
            <a:r>
              <a:rPr lang="en-US" sz="1200" kern="1200" dirty="0" smtClean="0">
                <a:solidFill>
                  <a:schemeClr val="tx1"/>
                </a:solidFill>
                <a:effectLst/>
                <a:latin typeface="Segoe UI" pitchFamily="34" charset="0"/>
                <a:ea typeface="Segoe UI" pitchFamily="34" charset="0"/>
                <a:cs typeface="Segoe UI" pitchFamily="34" charset="0"/>
              </a:rPr>
              <a:t>If the yellow security bar appears at the top of the screen in PowerPoint, or if a Codec Unavailable 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a:t>
            </a:r>
          </a:p>
          <a:p>
            <a:pPr marL="171450" indent="-171450">
              <a:buFont typeface="Arial" pitchFamily="34" charset="0"/>
              <a:buChar char="•"/>
            </a:pPr>
            <a:r>
              <a:rPr lang="en-US" dirty="0" smtClean="0"/>
              <a:t>To browse other downloadable </a:t>
            </a:r>
            <a:r>
              <a:rPr lang="en-US" dirty="0" smtClean="0"/>
              <a:t>Excel </a:t>
            </a:r>
            <a:r>
              <a:rPr lang="en-US" dirty="0" smtClean="0"/>
              <a:t>training presentations, see  the “Download Office 2010 training” page (http://office.microsoft.com/en-us/powerpoint-help/download-office-2010-training-HA101901726.aspx).</a:t>
            </a:r>
          </a:p>
          <a:p>
            <a:pPr marL="171450" indent="-171450">
              <a:buFont typeface="Arial" pitchFamily="34" charset="0"/>
              <a:buChar char="•"/>
            </a:pPr>
            <a:r>
              <a:rPr lang="en-US" dirty="0" smtClean="0"/>
              <a:t>For detailed help in customizing this template, see the very last slide. Also, look for additional lesson text in the notes pane of some slides.]</a:t>
            </a:r>
          </a:p>
        </p:txBody>
      </p:sp>
      <p:sp>
        <p:nvSpPr>
          <p:cNvPr id="4" name="Slide Number Placeholder 3"/>
          <p:cNvSpPr>
            <a:spLocks noGrp="1"/>
          </p:cNvSpPr>
          <p:nvPr>
            <p:ph type="sldNum" sz="quarter" idx="10"/>
          </p:nvPr>
        </p:nvSpPr>
        <p:spPr/>
        <p:txBody>
          <a:bodyPr/>
          <a:lstStyle/>
          <a:p>
            <a:fld id="{6D495259-C478-458E-8F66-D0CFA83DA988}" type="slidenum">
              <a:rPr lang="en-US" smtClean="0"/>
              <a:t>2</a:t>
            </a:fld>
            <a:endParaRPr lang="en-US" dirty="0"/>
          </a:p>
        </p:txBody>
      </p:sp>
    </p:spTree>
    <p:extLst>
      <p:ext uri="{BB962C8B-B14F-4D97-AF65-F5344CB8AC3E}">
        <p14:creationId xmlns:p14="http://schemas.microsoft.com/office/powerpoint/2010/main" val="2742232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3</a:t>
            </a:fld>
            <a:endParaRPr lang="en-US" dirty="0"/>
          </a:p>
        </p:txBody>
      </p:sp>
    </p:spTree>
    <p:extLst>
      <p:ext uri="{BB962C8B-B14F-4D97-AF65-F5344CB8AC3E}">
        <p14:creationId xmlns:p14="http://schemas.microsoft.com/office/powerpoint/2010/main" val="2687346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4</a:t>
            </a:fld>
            <a:endParaRPr lang="en-US" dirty="0"/>
          </a:p>
        </p:txBody>
      </p:sp>
    </p:spTree>
    <p:extLst>
      <p:ext uri="{BB962C8B-B14F-4D97-AF65-F5344CB8AC3E}">
        <p14:creationId xmlns:p14="http://schemas.microsoft.com/office/powerpoint/2010/main" val="1535627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t>5</a:t>
            </a:fld>
            <a:endParaRPr lang="en-US" dirty="0"/>
          </a:p>
        </p:txBody>
      </p:sp>
    </p:spTree>
    <p:extLst>
      <p:ext uri="{BB962C8B-B14F-4D97-AF65-F5344CB8AC3E}">
        <p14:creationId xmlns:p14="http://schemas.microsoft.com/office/powerpoint/2010/main" val="216886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Segoe UI" pitchFamily="34" charset="0"/>
                <a:ea typeface="Segoe UI" pitchFamily="34" charset="0"/>
                <a:cs typeface="Segoe UI" pitchFamily="34" charset="0"/>
              </a:rPr>
              <a:t>[</a:t>
            </a:r>
            <a:r>
              <a:rPr lang="en-US" sz="1200" b="1" kern="1200" dirty="0" smtClean="0">
                <a:solidFill>
                  <a:schemeClr val="tx1"/>
                </a:solidFill>
                <a:effectLst/>
                <a:latin typeface="Segoe UI" pitchFamily="34" charset="0"/>
                <a:ea typeface="Segoe UI" pitchFamily="34" charset="0"/>
                <a:cs typeface="Segoe UI" pitchFamily="34" charset="0"/>
              </a:rPr>
              <a:t>Note to trainer: </a:t>
            </a:r>
            <a:r>
              <a:rPr lang="en-US" sz="1200" kern="1200" dirty="0" smtClean="0">
                <a:solidFill>
                  <a:schemeClr val="tx1"/>
                </a:solidFill>
                <a:effectLst/>
                <a:latin typeface="Segoe UI" pitchFamily="34" charset="0"/>
                <a:ea typeface="Segoe UI" pitchFamily="34" charset="0"/>
                <a:cs typeface="Segoe UI" pitchFamily="34" charset="0"/>
              </a:rPr>
              <a:t>If you have trouble playing this video, for instance if a </a:t>
            </a:r>
            <a:r>
              <a:rPr lang="en-US" sz="1200" b="0" kern="1200" dirty="0" smtClean="0">
                <a:solidFill>
                  <a:schemeClr val="tx1"/>
                </a:solidFill>
                <a:effectLst/>
                <a:latin typeface="Segoe UI" pitchFamily="34" charset="0"/>
                <a:ea typeface="Segoe UI" pitchFamily="34" charset="0"/>
                <a:cs typeface="Segoe UI" pitchFamily="34" charset="0"/>
              </a:rPr>
              <a:t>Codec Unavailable</a:t>
            </a:r>
            <a:r>
              <a:rPr lang="en-US" sz="1200" b="1" kern="1200" dirty="0" smtClean="0">
                <a:solidFill>
                  <a:schemeClr val="tx1"/>
                </a:solidFill>
                <a:effectLst/>
                <a:latin typeface="Segoe UI" pitchFamily="34" charset="0"/>
                <a:ea typeface="Segoe UI" pitchFamily="34" charset="0"/>
                <a:cs typeface="Segoe UI" pitchFamily="34" charset="0"/>
              </a:rPr>
              <a:t> </a:t>
            </a:r>
            <a:r>
              <a:rPr lang="en-US" sz="1200" kern="1200" dirty="0" smtClean="0">
                <a:solidFill>
                  <a:schemeClr val="tx1"/>
                </a:solidFill>
                <a:effectLst/>
                <a:latin typeface="Segoe UI" pitchFamily="34" charset="0"/>
                <a:ea typeface="Segoe UI" pitchFamily="34" charset="0"/>
                <a:cs typeface="Segoe UI" pitchFamily="34" charset="0"/>
              </a:rPr>
              <a:t>message appears in the video playback window, the presentation might have opened in Protected View. To enable video playback, in the yellow security bar at the top of the PowerPoint window, click </a:t>
            </a:r>
            <a:r>
              <a:rPr lang="en-US" sz="1200" b="1" kern="1200" dirty="0" smtClean="0">
                <a:solidFill>
                  <a:schemeClr val="tx1"/>
                </a:solidFill>
                <a:effectLst/>
                <a:latin typeface="Segoe UI" pitchFamily="34" charset="0"/>
                <a:ea typeface="Segoe UI" pitchFamily="34" charset="0"/>
                <a:cs typeface="Segoe UI" pitchFamily="34" charset="0"/>
              </a:rPr>
              <a:t>Enable Editing</a:t>
            </a:r>
            <a:r>
              <a:rPr lang="en-US" sz="1200" kern="1200" dirty="0" smtClean="0">
                <a:solidFill>
                  <a:schemeClr val="tx1"/>
                </a:solidFill>
                <a:effectLst/>
                <a:latin typeface="Segoe UI" pitchFamily="34" charset="0"/>
                <a:ea typeface="Segoe UI" pitchFamily="34" charset="0"/>
                <a:cs typeface="Segoe UI" pitchFamily="34" charset="0"/>
              </a:rPr>
              <a:t>. Note that even with Protected View turned on, video should play correctly in Slide Show view</a:t>
            </a:r>
            <a:r>
              <a:rPr lang="en-US" sz="1200" b="0" kern="1200" dirty="0" smtClean="0">
                <a:solidFill>
                  <a:schemeClr val="tx1"/>
                </a:solidFill>
                <a:effectLst/>
                <a:latin typeface="Segoe UI" pitchFamily="34" charset="0"/>
                <a:ea typeface="Segoe UI" pitchFamily="34" charset="0"/>
                <a:cs typeface="Segoe UI" pitchFamily="34" charset="0"/>
              </a:rPr>
              <a:t>.]</a:t>
            </a:r>
            <a:endParaRPr lang="en-US" b="0" dirty="0" smtClean="0"/>
          </a:p>
          <a:p>
            <a:endParaRPr lang="en-US" dirty="0"/>
          </a:p>
        </p:txBody>
      </p:sp>
      <p:sp>
        <p:nvSpPr>
          <p:cNvPr id="4" name="Slide Number Placeholder 3"/>
          <p:cNvSpPr>
            <a:spLocks noGrp="1"/>
          </p:cNvSpPr>
          <p:nvPr>
            <p:ph type="sldNum" sz="quarter" idx="10"/>
          </p:nvPr>
        </p:nvSpPr>
        <p:spPr/>
        <p:txBody>
          <a:bodyPr/>
          <a:lstStyle/>
          <a:p>
            <a:fld id="{6D495259-C478-458E-8F66-D0CFA83DA988}"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144065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4" name="Date Placeholder 3"/>
          <p:cNvSpPr>
            <a:spLocks noGrp="1"/>
          </p:cNvSpPr>
          <p:nvPr>
            <p:ph type="dt" sz="half" idx="10"/>
          </p:nvPr>
        </p:nvSpPr>
        <p:spPr/>
        <p:txBody>
          <a:bodyPr/>
          <a:lstStyle/>
          <a:p>
            <a:fld id="{9EB8B232-40FD-4EB4-A972-66229130DD46}"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3918530430"/>
      </p:ext>
    </p:extLst>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1D2097A-8C6A-4BBB-8BC5-AD758344806A}" type="datetime1">
              <a:rPr lang="en-US" smtClean="0"/>
              <a:t>2/4/2011</a:t>
            </a:fld>
            <a:endParaRPr lang="en-US" dirty="0"/>
          </a:p>
        </p:txBody>
      </p:sp>
      <p:sp>
        <p:nvSpPr>
          <p:cNvPr id="5" name="Footer Placeholder 4"/>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endParaRPr lang="en-US"/>
          </a:p>
        </p:txBody>
      </p:sp>
    </p:spTree>
    <p:extLst>
      <p:ext uri="{BB962C8B-B14F-4D97-AF65-F5344CB8AC3E}">
        <p14:creationId xmlns:p14="http://schemas.microsoft.com/office/powerpoint/2010/main" val="3412282877"/>
      </p:ext>
    </p:extLst>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8C72671D-786D-4F59-BA34-28BFF4E622E6}" type="datetime1">
              <a:rPr lang="en-US" smtClean="0"/>
              <a:t>2/4/2011</a:t>
            </a:fld>
            <a:endParaRPr lang="en-US" dirty="0"/>
          </a:p>
        </p:txBody>
      </p:sp>
      <p:sp>
        <p:nvSpPr>
          <p:cNvPr id="5" name="Footer Placeholder 4"/>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2186876284"/>
      </p:ext>
    </p:extLst>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999DE9DE-168B-4E27-954E-134BCC7EC13E}" type="datetime1">
              <a:rPr lang="en-US" smtClean="0"/>
              <a:t>2/4/2011</a:t>
            </a:fld>
            <a:endParaRPr lang="en-US" dirty="0"/>
          </a:p>
        </p:txBody>
      </p:sp>
      <p:sp>
        <p:nvSpPr>
          <p:cNvPr id="5" name="Footer Placeholder 4"/>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3591863876"/>
      </p:ext>
    </p:extLst>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41CBDE61-DE69-4D0B-AACE-9F37138E5C04}" type="datetime1">
              <a:rPr lang="en-US" smtClean="0"/>
              <a:t>2/4/2011</a:t>
            </a:fld>
            <a:endParaRPr lang="en-US" dirty="0"/>
          </a:p>
        </p:txBody>
      </p:sp>
      <p:sp>
        <p:nvSpPr>
          <p:cNvPr id="5" name="Footer Placeholder 4"/>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2009659827"/>
      </p:ext>
    </p:extLst>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3E2D4147-6C75-4574-AE56-5DD32C57B91F}" type="datetime1">
              <a:rPr lang="en-US" smtClean="0"/>
              <a:t>2/4/2011</a:t>
            </a:fld>
            <a:endParaRPr lang="en-US" dirty="0"/>
          </a:p>
        </p:txBody>
      </p:sp>
      <p:sp>
        <p:nvSpPr>
          <p:cNvPr id="6" name="Footer Placeholder 5"/>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1515197499"/>
      </p:ext>
    </p:extLst>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441C6B8-6E29-481F-9452-FFD067E839F1}" type="datetime1">
              <a:rPr lang="en-US" smtClean="0"/>
              <a:t>2/4/2011</a:t>
            </a:fld>
            <a:endParaRPr lang="en-US" dirty="0"/>
          </a:p>
        </p:txBody>
      </p:sp>
      <p:sp>
        <p:nvSpPr>
          <p:cNvPr id="6" name="Footer Placeholder 5"/>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4013367561"/>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FECB1ECB-74E1-4EB3-BBF2-5E70CC786151}" type="datetime1">
              <a:rPr lang="en-US" smtClean="0"/>
              <a:t>2/4/2011</a:t>
            </a:fld>
            <a:endParaRPr lang="en-US" dirty="0"/>
          </a:p>
        </p:txBody>
      </p:sp>
      <p:sp>
        <p:nvSpPr>
          <p:cNvPr id="6" name="Footer Placeholder 5"/>
          <p:cNvSpPr>
            <a:spLocks noGrp="1"/>
          </p:cNvSpPr>
          <p:nvPr>
            <p:ph type="ftr" sz="quarter" idx="11"/>
          </p:nvPr>
        </p:nvSpPr>
        <p:spPr>
          <a:xfrm>
            <a:off x="2590800" y="6356350"/>
            <a:ext cx="39624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3057833832"/>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EE97A7F-8F91-4B9A-940E-F0CC8B05CAC9}" type="datetime1">
              <a:rPr lang="en-US" smtClean="0"/>
              <a:t>2/4/2011</a:t>
            </a:fld>
            <a:endParaRPr lang="en-US" dirty="0"/>
          </a:p>
        </p:txBody>
      </p:sp>
      <p:sp>
        <p:nvSpPr>
          <p:cNvPr id="5" name="Footer Placeholder 4"/>
          <p:cNvSpPr>
            <a:spLocks noGrp="1"/>
          </p:cNvSpPr>
          <p:nvPr>
            <p:ph type="ftr" sz="quarter" idx="11"/>
          </p:nvPr>
        </p:nvSpPr>
        <p:spPr>
          <a:xfrm>
            <a:off x="2514600" y="6356350"/>
            <a:ext cx="4038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743705426"/>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4" name="Date Placeholder 3"/>
          <p:cNvSpPr>
            <a:spLocks noGrp="1"/>
          </p:cNvSpPr>
          <p:nvPr>
            <p:ph type="dt" sz="half" idx="10"/>
          </p:nvPr>
        </p:nvSpPr>
        <p:spPr/>
        <p:txBody>
          <a:bodyPr/>
          <a:lstStyle/>
          <a:p>
            <a:fld id="{CD0EE583-C7DD-4015-9BBB-2FC18FC8EB4B}" type="datetime1">
              <a:rPr lang="en-US" smtClean="0">
                <a:solidFill>
                  <a:prstClr val="black">
                    <a:tint val="75000"/>
                  </a:prstClr>
                </a:solidFill>
              </a:rPr>
              <a:t>2/4/2011</a:t>
            </a:fld>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5786863"/>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buFontTx/>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5C6EC28-A6A4-49F6-AD20-04DE574B1841}"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47916025"/>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buFontTx/>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277AF9E-74A0-4308-ACA9-02D8E13A7CA8}"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Tree>
    <p:extLst>
      <p:ext uri="{BB962C8B-B14F-4D97-AF65-F5344CB8AC3E}">
        <p14:creationId xmlns:p14="http://schemas.microsoft.com/office/powerpoint/2010/main" val="2633690871"/>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F36C44AA-CC79-42C5-B2E6-C60D0969FE11}"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40475"/>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endParaRPr lang="en-US" dirty="0"/>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191492362"/>
      </p:ext>
    </p:extLst>
  </p:cSld>
  <p:clrMapOvr>
    <a:masterClrMapping/>
  </p:clrMapOvr>
  <p:transition spd="slow">
    <p:wipe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42D69DA-34E1-4B4D-9BCF-E98D8971FAC3}"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8100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168243075"/>
      </p:ext>
    </p:extLst>
  </p:cSld>
  <p:clrMapOvr>
    <a:masterClrMapping/>
  </p:clrMapOvr>
  <p:transition spd="slow">
    <p:wipe di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9FED06B-1A52-4221-A764-A69BE8610EA9}"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en-US" dirty="0" smtClean="0"/>
          </a:p>
        </p:txBody>
      </p:sp>
    </p:spTree>
    <p:extLst>
      <p:ext uri="{BB962C8B-B14F-4D97-AF65-F5344CB8AC3E}">
        <p14:creationId xmlns:p14="http://schemas.microsoft.com/office/powerpoint/2010/main" val="3089990309"/>
      </p:ext>
    </p:extLst>
  </p:cSld>
  <p:clrMapOvr>
    <a:masterClrMapping/>
  </p:clrMapOvr>
  <p:transition spd="slow">
    <p:wipe dir="d"/>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7FC4D44-EB99-4101-B966-B5E1F1342A7E}"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182102603"/>
      </p:ext>
    </p:extLst>
  </p:cSld>
  <p:clrMapOvr>
    <a:masterClrMapping/>
  </p:clrMapOvr>
  <p:transition spd="slow">
    <p:wipe dir="d"/>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AF95340-FB6F-4982-A621-56C234A1EFD2}"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357544973"/>
      </p:ext>
    </p:extLst>
  </p:cSld>
  <p:clrMapOvr>
    <a:masterClrMapping/>
  </p:clrMapOvr>
  <p:transition spd="slow">
    <p:wipe di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A0CB120-E7EA-4970-B37A-B2FE81F9BA61}"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569974193"/>
      </p:ext>
    </p:extLst>
  </p:cSld>
  <p:clrMapOvr>
    <a:masterClrMapping/>
  </p:clrMapOvr>
  <p:transition spd="slow">
    <p:wipe dir="d"/>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2E3AFDB9-BC95-42D5-92A5-3BF00CAF3692}"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l">
              <a:defRPr/>
            </a:lvl1pPr>
          </a:lstStyle>
          <a:p>
            <a:pPr algn="ctr"/>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a:t>
            </a:r>
            <a:r>
              <a:rPr lang="en-US" smtClean="0"/>
              <a:t>text styles</a:t>
            </a:r>
          </a:p>
          <a:p>
            <a:pPr lvl="1"/>
            <a:r>
              <a:rPr lang="en-US" smtClean="0"/>
              <a:t>Ffff</a:t>
            </a:r>
          </a:p>
          <a:p>
            <a:pPr lvl="2"/>
            <a:r>
              <a:rPr lang="en-US" smtClean="0"/>
              <a:t>ffff</a:t>
            </a:r>
          </a:p>
        </p:txBody>
      </p:sp>
    </p:spTree>
    <p:extLst>
      <p:ext uri="{BB962C8B-B14F-4D97-AF65-F5344CB8AC3E}">
        <p14:creationId xmlns:p14="http://schemas.microsoft.com/office/powerpoint/2010/main" val="3267018728"/>
      </p:ext>
    </p:extLst>
  </p:cSld>
  <p:clrMapOvr>
    <a:masterClrMapping/>
  </p:clrMapOvr>
  <p:transition spd="slow">
    <p:wipe dir="d"/>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F678C652-0F1F-4E74-8D39-464BB3811E8B}"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590800" y="6356350"/>
            <a:ext cx="3962400" cy="365125"/>
          </a:xfrm>
        </p:spPr>
        <p:txBody>
          <a:bodyPr/>
          <a:lstStyle>
            <a:lvl1pPr algn="ctr">
              <a:defRPr/>
            </a:lvl1p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endParaRPr lang="en-US"/>
          </a:p>
        </p:txBody>
      </p:sp>
    </p:spTree>
    <p:extLst>
      <p:ext uri="{BB962C8B-B14F-4D97-AF65-F5344CB8AC3E}">
        <p14:creationId xmlns:p14="http://schemas.microsoft.com/office/powerpoint/2010/main" val="391137639"/>
      </p:ext>
    </p:extLst>
  </p:cSld>
  <p:clrMapOvr>
    <a:masterClrMapping/>
  </p:clrMapOvr>
  <p:transition spd="slow">
    <p:wipe dir="d"/>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8B3A6213-71FE-49C4-8BB0-D0AF47CD1DB5}"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ctr">
              <a:defRPr/>
            </a:lvl1p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2585299479"/>
      </p:ext>
    </p:extLst>
  </p:cSld>
  <p:clrMapOvr>
    <a:masterClrMapping/>
  </p:clrMapOvr>
  <p:transition spd="slow">
    <p:wipe dir="d"/>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9ED4F36F-2480-4342-ACA7-2C8822F99045}"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lvl1pPr algn="l">
              <a:defRPr/>
            </a:lvl1pPr>
          </a:lstStyle>
          <a:p>
            <a:pPr algn="ctr"/>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4156676913"/>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90392D68-B9C6-4677-9C2D-F7EBFC83B7ED}"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endParaRPr lang="en-US" dirty="0"/>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1452685927"/>
      </p:ext>
    </p:extLst>
  </p:cSld>
  <p:clrMapOvr>
    <a:masterClrMapping/>
  </p:clrMapOvr>
  <p:transition spd="slow">
    <p:wipe dir="d"/>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AC6B17B5-C88E-4D52-BA53-98C2628CF967}"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74466608"/>
      </p:ext>
    </p:extLst>
  </p:cSld>
  <p:clrMapOvr>
    <a:masterClrMapping/>
  </p:clrMapOvr>
  <p:transition spd="slow">
    <p:wipe dir="d"/>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B65E561D-7358-4431-B835-384FCB9D0374}" type="datetime1">
              <a:rPr lang="en-US" smtClean="0">
                <a:solidFill>
                  <a:prstClr val="black">
                    <a:tint val="75000"/>
                  </a:prstClr>
                </a:solidFill>
              </a:rPr>
              <a:t>2/4/2011</a:t>
            </a:fld>
            <a:endParaRPr lang="en-US" dirty="0">
              <a:solidFill>
                <a:prstClr val="black">
                  <a:tint val="75000"/>
                </a:prstClr>
              </a:solidFill>
            </a:endParaRPr>
          </a:p>
        </p:txBody>
      </p:sp>
      <p:sp>
        <p:nvSpPr>
          <p:cNvPr id="6" name="Footer Placeholder 5"/>
          <p:cNvSpPr>
            <a:spLocks noGrp="1"/>
          </p:cNvSpPr>
          <p:nvPr>
            <p:ph type="ftr" sz="quarter" idx="11"/>
          </p:nvPr>
        </p:nvSpPr>
        <p:spPr>
          <a:xfrm>
            <a:off x="2743200" y="6356350"/>
            <a:ext cx="36576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83875288"/>
      </p:ext>
    </p:extLst>
  </p:cSld>
  <p:clrMapOvr>
    <a:masterClrMapping/>
  </p:clrMapOvr>
  <p:transition spd="slow">
    <p:wipe dir="d"/>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3BE1133-A27D-4429-8677-526949D571CF}" type="datetime1">
              <a:rPr lang="en-US" smtClean="0">
                <a:solidFill>
                  <a:prstClr val="black">
                    <a:tint val="75000"/>
                  </a:prstClr>
                </a:solidFill>
              </a:rPr>
              <a:t>2/4/2011</a:t>
            </a:fld>
            <a:endParaRPr lang="en-US" dirty="0">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0455358"/>
      </p:ext>
    </p:extLst>
  </p:cSld>
  <p:clrMapOvr>
    <a:masterClrMapping/>
  </p:clrMapOvr>
  <p:transition spd="slow">
    <p:wipe dir="d"/>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0C09D2C1-D99B-49DE-9713-9285ED4AC660}" type="datetime1">
              <a:rPr lang="en-US" smtClean="0">
                <a:solidFill>
                  <a:prstClr val="black">
                    <a:tint val="75000"/>
                  </a:prstClr>
                </a:solidFill>
              </a:rPr>
              <a:t>2/4/2011</a:t>
            </a:fld>
            <a:endParaRPr lang="en-US" dirty="0">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dirty="0" smtClean="0"/>
              <a:t>Sparklines: Use tiny charts to show data trends</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15764786"/>
      </p:ext>
    </p:extLst>
  </p:cSld>
  <p:clrMapOvr>
    <a:masterClrMapping/>
  </p:clrMapOvr>
  <p:transition spd="slow">
    <p:wipe dir="d"/>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6783DF2-6156-4ECD-9E4B-EADC2751F101}"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5497796"/>
      </p:ext>
    </p:extLst>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5A01AEF-B996-4863-B602-5E97198C0468}"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818697621"/>
      </p:ext>
    </p:extLst>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626ECD4-2E2A-4CAD-8E1D-36AF4DEC75FF}"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en-US" dirty="0" smtClean="0"/>
          </a:p>
        </p:txBody>
      </p:sp>
    </p:spTree>
    <p:extLst>
      <p:ext uri="{BB962C8B-B14F-4D97-AF65-F5344CB8AC3E}">
        <p14:creationId xmlns:p14="http://schemas.microsoft.com/office/powerpoint/2010/main" val="3617081539"/>
      </p:ext>
    </p:extLst>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422BC8A6-6F48-4CE7-A574-37EAE2274DEC}"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451864800"/>
      </p:ext>
    </p:extLst>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D099311-8097-4689-BA4A-E96919EB1DDE}"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4213350281"/>
      </p:ext>
    </p:extLst>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F6DAF89-4CAA-476F-94E0-4C4A48B61CE5}"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656147605"/>
      </p:ext>
    </p:extLst>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C666135A-74FB-436C-B476-7A84C31227CF}" type="datetime1">
              <a:rPr lang="en-US" smtClean="0"/>
              <a:t>2/4/2011</a:t>
            </a:fld>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dirty="0"/>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a:t>
            </a:r>
            <a:r>
              <a:rPr lang="en-US" smtClean="0"/>
              <a:t>text styles</a:t>
            </a:r>
          </a:p>
          <a:p>
            <a:pPr lvl="1"/>
            <a:r>
              <a:rPr lang="en-US" smtClean="0"/>
              <a:t>Ffff</a:t>
            </a:r>
          </a:p>
          <a:p>
            <a:pPr lvl="2"/>
            <a:r>
              <a:rPr lang="en-US" smtClean="0"/>
              <a:t>ffff</a:t>
            </a:r>
          </a:p>
        </p:txBody>
      </p:sp>
    </p:spTree>
    <p:extLst>
      <p:ext uri="{BB962C8B-B14F-4D97-AF65-F5344CB8AC3E}">
        <p14:creationId xmlns:p14="http://schemas.microsoft.com/office/powerpoint/2010/main" val="1202230150"/>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9BE4FF44-EFE6-414A-A486-6DEBFD6E6722}" type="datetime1">
              <a:rPr lang="en-US" smtClean="0"/>
              <a:t>2/4/2011</a:t>
            </a:fld>
            <a:endParaRPr lang="en-US" dirty="0"/>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ea typeface="Segoe UI" pitchFamily="34" charset="0"/>
                <a:cs typeface="Segoe UI" pitchFamily="34" charset="0"/>
              </a:defRPr>
            </a:lvl1pPr>
          </a:lstStyle>
          <a:p>
            <a:r>
              <a:rPr lang="en-US" dirty="0" smtClean="0"/>
              <a:t>Sparklines: Use tiny charts to show data trends</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pPr/>
              <a:t>‹#›</a:t>
            </a:fld>
            <a:endParaRPr lang="en-US" dirty="0"/>
          </a:p>
        </p:txBody>
      </p:sp>
    </p:spTree>
    <p:extLst>
      <p:ext uri="{BB962C8B-B14F-4D97-AF65-F5344CB8AC3E}">
        <p14:creationId xmlns:p14="http://schemas.microsoft.com/office/powerpoint/2010/main" val="305965685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1" r:id="rId4"/>
    <p:sldLayoutId id="2147483658" r:id="rId5"/>
    <p:sldLayoutId id="2147483661" r:id="rId6"/>
    <p:sldLayoutId id="2147483668" r:id="rId7"/>
    <p:sldLayoutId id="2147483662" r:id="rId8"/>
    <p:sldLayoutId id="2147483667" r:id="rId9"/>
    <p:sldLayoutId id="2147483659" r:id="rId10"/>
    <p:sldLayoutId id="2147483664" r:id="rId11"/>
    <p:sldLayoutId id="2147483665" r:id="rId12"/>
    <p:sldLayoutId id="2147483666" r:id="rId13"/>
    <p:sldLayoutId id="2147483652" r:id="rId14"/>
    <p:sldLayoutId id="2147483656" r:id="rId15"/>
    <p:sldLayoutId id="2147483657" r:id="rId16"/>
    <p:sldLayoutId id="2147483650"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7B825B90-24BD-4E84-9801-010226D05624}" type="datetime1">
              <a:rPr lang="en-US" smtClean="0">
                <a:solidFill>
                  <a:prstClr val="black">
                    <a:tint val="75000"/>
                  </a:prstClr>
                </a:solidFill>
              </a:rPr>
              <a:t>2/4/2011</a:t>
            </a:fld>
            <a:endParaRPr lang="en-US" dirty="0">
              <a:solidFill>
                <a:prstClr val="black">
                  <a:tint val="75000"/>
                </a:prstClr>
              </a:solidFill>
            </a:endParaRPr>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ea typeface="Segoe UI" pitchFamily="34" charset="0"/>
                <a:cs typeface="Segoe UI" pitchFamily="34" charset="0"/>
              </a:defRPr>
            </a:lvl1pPr>
          </a:lstStyle>
          <a:p>
            <a:r>
              <a:rPr lang="en-US" dirty="0" smtClean="0"/>
              <a:t>Sparklines: Use tiny charts to show data trends</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199217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icrosoft.com/downloads/details.aspx?displaylang=en&amp;FamilyID=cb9bf144-1076-4615-9951-294eeb832823"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4.0B0419B0"/></Relationships>
</file>

<file path=ppt/slides/_rels/slide10.xml.rels><?xml version="1.0" encoding="UTF-8" standalone="yes"?>
<Relationships xmlns="http://schemas.openxmlformats.org/package/2006/relationships"><Relationship Id="rId3" Type="http://schemas.openxmlformats.org/officeDocument/2006/relationships/hyperlink" Target="http://office.microsoft.com/en-us/excel-help/practice-RZ102184477.aspx?section=6"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hyperlink" Target="http://office.microsoft.com/en-us/excel-help/quick-reference-card-RZ102184477.aspx?section=9&amp;mode=print"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6.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7.jp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8.jp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4.wmv"/><Relationship Id="rId1" Type="http://schemas.microsoft.com/office/2007/relationships/media" Target="../media/media4.wmv"/><Relationship Id="rId5" Type="http://schemas.openxmlformats.org/officeDocument/2006/relationships/image" Target="../media/image9.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you begin</a:t>
            </a:r>
            <a:endParaRPr lang="en-US" dirty="0"/>
          </a:p>
        </p:txBody>
      </p:sp>
      <p:sp>
        <p:nvSpPr>
          <p:cNvPr id="3" name="Content Placeholder 2"/>
          <p:cNvSpPr>
            <a:spLocks noGrp="1"/>
          </p:cNvSpPr>
          <p:nvPr>
            <p:ph idx="1"/>
          </p:nvPr>
        </p:nvSpPr>
        <p:spPr>
          <a:xfrm>
            <a:off x="609599" y="1905003"/>
            <a:ext cx="8113059" cy="990598"/>
          </a:xfrm>
        </p:spPr>
        <p:txBody>
          <a:bodyPr>
            <a:normAutofit/>
          </a:bodyPr>
          <a:lstStyle/>
          <a:p>
            <a:pPr marL="0" indent="0">
              <a:buClr>
                <a:srgbClr val="FF9900"/>
              </a:buClr>
              <a:buNone/>
            </a:pPr>
            <a:r>
              <a:rPr lang="en-US" sz="2800" dirty="0" smtClean="0"/>
              <a:t>If a yellow </a:t>
            </a:r>
            <a:r>
              <a:rPr lang="en-US" sz="2800" dirty="0"/>
              <a:t>security bar appears at the top of the screen in </a:t>
            </a:r>
            <a:r>
              <a:rPr lang="en-US" sz="2800" dirty="0" smtClean="0"/>
              <a:t>PowerPoint</a:t>
            </a:r>
            <a:r>
              <a:rPr lang="en-US" sz="2800" dirty="0"/>
              <a:t>, click </a:t>
            </a:r>
            <a:r>
              <a:rPr lang="en-US" sz="2800" b="1" dirty="0"/>
              <a:t>Enable </a:t>
            </a:r>
            <a:r>
              <a:rPr lang="en-US" sz="2800" b="1" dirty="0" smtClean="0"/>
              <a:t>Editing</a:t>
            </a:r>
            <a:r>
              <a:rPr lang="en-US" sz="2800" dirty="0" smtClean="0"/>
              <a:t>. </a:t>
            </a:r>
          </a:p>
        </p:txBody>
      </p:sp>
      <p:sp>
        <p:nvSpPr>
          <p:cNvPr id="9" name="Content Placeholder 2"/>
          <p:cNvSpPr txBox="1">
            <a:spLocks/>
          </p:cNvSpPr>
          <p:nvPr/>
        </p:nvSpPr>
        <p:spPr>
          <a:xfrm>
            <a:off x="609600" y="3962400"/>
            <a:ext cx="8077199" cy="1676399"/>
          </a:xfrm>
          <a:prstGeom prst="rect">
            <a:avLst/>
          </a:prstGeom>
        </p:spPr>
        <p:txBody>
          <a:bodyPr vert="horz" lIns="91440" tIns="45720" rIns="91440" bIns="45720" rtlCol="0">
            <a:normAutofit lnSpcReduction="10000"/>
          </a:bodyPr>
          <a:lstStyle>
            <a:lvl1pPr marL="457200" indent="-457200" algn="l" defTabSz="914400" rtl="0" eaLnBrk="1" latinLnBrk="0" hangingPunct="1">
              <a:spcBef>
                <a:spcPts val="600"/>
              </a:spcBef>
              <a:spcAft>
                <a:spcPts val="1200"/>
              </a:spcAft>
              <a:buClr>
                <a:schemeClr val="accent6"/>
              </a:buClr>
              <a:buFont typeface="+mj-lt"/>
              <a:buAutoNum type="arabicPeriod"/>
              <a:defRPr lang="en-US" sz="2400" kern="12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lgn="l" defTabSz="914400" rtl="0" eaLnBrk="1" latinLnBrk="0" hangingPunct="1">
              <a:spcBef>
                <a:spcPts val="400"/>
              </a:spcBef>
              <a:spcAft>
                <a:spcPts val="1000"/>
              </a:spcAft>
              <a:buClr>
                <a:schemeClr val="accent6"/>
              </a:buClr>
              <a:buFont typeface="+mj-lt"/>
              <a:buAutoNum type="arabicPeriod"/>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lgn="l" defTabSz="914400" rtl="0" eaLnBrk="1" latinLnBrk="0" hangingPunct="1">
              <a:spcBef>
                <a:spcPts val="200"/>
              </a:spcBef>
              <a:spcAft>
                <a:spcPts val="8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lgn="l" defTabSz="914400" rtl="0" eaLnBrk="1" latinLnBrk="0" hangingPunct="1">
              <a:spcBef>
                <a:spcPts val="100"/>
              </a:spcBef>
              <a:spcAft>
                <a:spcPts val="6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lgn="l" defTabSz="914400" rtl="0" eaLnBrk="1" latinLnBrk="0" hangingPunct="1">
              <a:spcBef>
                <a:spcPts val="200"/>
              </a:spcBef>
              <a:spcAft>
                <a:spcPts val="0"/>
              </a:spcAft>
              <a:buClr>
                <a:schemeClr val="accent6"/>
              </a:buClr>
              <a:buFont typeface="+mj-lt"/>
              <a:buAutoNum type="arabicPeriod"/>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79646"/>
              </a:buClr>
              <a:buNone/>
            </a:pPr>
            <a:r>
              <a:rPr sz="2800" dirty="0">
                <a:solidFill>
                  <a:prstClr val="black"/>
                </a:solidFill>
              </a:rPr>
              <a:t>You need PowerPoint 2010 to view this presentation. If you </a:t>
            </a:r>
            <a:r>
              <a:rPr sz="2800" dirty="0" smtClean="0">
                <a:solidFill>
                  <a:prstClr val="black"/>
                </a:solidFill>
              </a:rPr>
              <a:t>don</a:t>
            </a:r>
            <a:r>
              <a:rPr lang="en-US" sz="2800" dirty="0" smtClean="0">
                <a:solidFill>
                  <a:prstClr val="black"/>
                </a:solidFill>
              </a:rPr>
              <a:t>’</a:t>
            </a:r>
            <a:r>
              <a:rPr sz="2800" dirty="0" smtClean="0">
                <a:solidFill>
                  <a:prstClr val="black"/>
                </a:solidFill>
              </a:rPr>
              <a:t>t </a:t>
            </a:r>
            <a:r>
              <a:rPr sz="2800" dirty="0">
                <a:solidFill>
                  <a:prstClr val="black"/>
                </a:solidFill>
              </a:rPr>
              <a:t>have PowerPoint 2010, </a:t>
            </a:r>
            <a:r>
              <a:rPr sz="2800" dirty="0">
                <a:solidFill>
                  <a:prstClr val="black"/>
                </a:solidFill>
                <a:hlinkClick r:id="rId3"/>
              </a:rPr>
              <a:t>download the PowerPoint </a:t>
            </a:r>
            <a:r>
              <a:rPr sz="2800" dirty="0" smtClean="0">
                <a:solidFill>
                  <a:prstClr val="black"/>
                </a:solidFill>
                <a:hlinkClick r:id="rId3"/>
              </a:rPr>
              <a:t>Viewer</a:t>
            </a:r>
            <a:r>
              <a:rPr sz="2800" dirty="0">
                <a:solidFill>
                  <a:prstClr val="black"/>
                </a:solidFill>
              </a:rPr>
              <a:t> </a:t>
            </a:r>
            <a:r>
              <a:rPr sz="2800" dirty="0" smtClean="0">
                <a:solidFill>
                  <a:prstClr val="black"/>
                </a:solidFill>
              </a:rPr>
              <a:t>(s</a:t>
            </a:r>
            <a:r>
              <a:rPr lang="en-US" sz="2800" dirty="0" smtClean="0">
                <a:solidFill>
                  <a:prstClr val="black"/>
                </a:solidFill>
              </a:rPr>
              <a:t>ee </a:t>
            </a:r>
            <a:r>
              <a:rPr lang="en-US" sz="2800" dirty="0">
                <a:solidFill>
                  <a:prstClr val="black"/>
                </a:solidFill>
              </a:rPr>
              <a:t>the URL in the </a:t>
            </a:r>
            <a:r>
              <a:rPr lang="en-US" sz="2800" dirty="0" smtClean="0">
                <a:solidFill>
                  <a:prstClr val="black"/>
                </a:solidFill>
              </a:rPr>
              <a:t>notes pane).</a:t>
            </a:r>
            <a:endParaRPr lang="en-US" sz="2800" dirty="0">
              <a:solidFill>
                <a:prstClr val="black"/>
              </a:solidFill>
            </a:endParaRPr>
          </a:p>
        </p:txBody>
      </p:sp>
      <p:pic>
        <p:nvPicPr>
          <p:cNvPr id="10" name="Picture 9" descr="cid:image003.png@01CB4394.0B0419B0"/>
          <p:cNvPicPr/>
          <p:nvPr/>
        </p:nvPicPr>
        <p:blipFill>
          <a:blip r:embed="rId4">
            <a:extLst>
              <a:ext uri="{28A0092B-C50C-407E-A947-70E740481C1C}">
                <a14:useLocalDpi xmlns:a14="http://schemas.microsoft.com/office/drawing/2010/main" val="0"/>
              </a:ext>
            </a:extLst>
          </a:blip>
          <a:srcRect/>
          <a:stretch>
            <a:fillRect/>
          </a:stretch>
        </p:blipFill>
        <p:spPr bwMode="auto">
          <a:xfrm>
            <a:off x="1568223" y="3200400"/>
            <a:ext cx="5442177" cy="361950"/>
          </a:xfrm>
          <a:prstGeom prst="rect">
            <a:avLst/>
          </a:prstGeom>
          <a:noFill/>
          <a:ln>
            <a:noFill/>
          </a:ln>
        </p:spPr>
      </p:pic>
    </p:spTree>
    <p:extLst>
      <p:ext uri="{BB962C8B-B14F-4D97-AF65-F5344CB8AC3E}">
        <p14:creationId xmlns:p14="http://schemas.microsoft.com/office/powerpoint/2010/main" val="2910276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Suggestions for practice</a:t>
            </a:r>
            <a:endParaRPr lang="en-US" dirty="0"/>
          </a:p>
        </p:txBody>
      </p:sp>
      <p:sp>
        <p:nvSpPr>
          <p:cNvPr id="9" name="Content Placeholder 8"/>
          <p:cNvSpPr>
            <a:spLocks noGrp="1"/>
          </p:cNvSpPr>
          <p:nvPr>
            <p:ph idx="1"/>
          </p:nvPr>
        </p:nvSpPr>
        <p:spPr/>
        <p:txBody>
          <a:bodyPr/>
          <a:lstStyle/>
          <a:p>
            <a:r>
              <a:rPr lang="en-US" dirty="0" smtClean="0"/>
              <a:t>Create and customize line sparklines</a:t>
            </a:r>
            <a:r>
              <a:rPr lang="en-US" dirty="0" smtClean="0"/>
              <a:t>.</a:t>
            </a:r>
          </a:p>
          <a:p>
            <a:r>
              <a:rPr lang="en-US" dirty="0" smtClean="0"/>
              <a:t>Create and customize column sparklines.</a:t>
            </a:r>
          </a:p>
          <a:p>
            <a:r>
              <a:rPr lang="en-US" dirty="0" smtClean="0"/>
              <a:t>Clear sparklines and create new ones.</a:t>
            </a:r>
          </a:p>
          <a:p>
            <a:r>
              <a:rPr lang="en-US" dirty="0" smtClean="0"/>
              <a:t>Emphasize negative values with a horizontal axis.</a:t>
            </a:r>
          </a:p>
          <a:p>
            <a:r>
              <a:rPr lang="en-US" dirty="0" smtClean="0"/>
              <a:t>Display an irregular time period. </a:t>
            </a:r>
            <a:endParaRPr lang="en-US" dirty="0" smtClean="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10" name="Text Placeholder 9"/>
          <p:cNvSpPr>
            <a:spLocks noGrp="1"/>
          </p:cNvSpPr>
          <p:nvPr>
            <p:ph type="body" sz="quarter" idx="13"/>
          </p:nvPr>
        </p:nvSpPr>
        <p:spPr>
          <a:xfrm>
            <a:off x="533400" y="5410200"/>
            <a:ext cx="8153400" cy="762000"/>
          </a:xfrm>
        </p:spPr>
        <p:txBody>
          <a:bodyPr/>
          <a:lstStyle/>
          <a:p>
            <a:r>
              <a:rPr lang="en-US" dirty="0" smtClean="0">
                <a:hlinkClick r:id="rId3"/>
              </a:rPr>
              <a:t>Online practice</a:t>
            </a:r>
            <a:r>
              <a:rPr lang="en-US" dirty="0" smtClean="0"/>
              <a:t> (requires </a:t>
            </a:r>
            <a:r>
              <a:rPr lang="en-US" dirty="0" smtClean="0"/>
              <a:t>Excel </a:t>
            </a:r>
            <a:r>
              <a:rPr lang="en-US" dirty="0" smtClean="0"/>
              <a:t>2010)</a:t>
            </a:r>
            <a:endParaRPr lang="en-US" dirty="0"/>
          </a:p>
        </p:txBody>
      </p:sp>
    </p:spTree>
    <p:extLst>
      <p:ext uri="{BB962C8B-B14F-4D97-AF65-F5344CB8AC3E}">
        <p14:creationId xmlns:p14="http://schemas.microsoft.com/office/powerpoint/2010/main" val="40540746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1000"/>
                                        <p:tgtEl>
                                          <p:spTgt spid="9">
                                            <p:txEl>
                                              <p:pRg st="1" end="1"/>
                                            </p:txEl>
                                          </p:spTgt>
                                        </p:tgtEl>
                                      </p:cBhvr>
                                    </p:animEffect>
                                    <p:anim calcmode="lin" valueType="num">
                                      <p:cBhvr>
                                        <p:cTn id="1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1000"/>
                                        <p:tgtEl>
                                          <p:spTgt spid="9">
                                            <p:txEl>
                                              <p:pRg st="2" end="2"/>
                                            </p:txEl>
                                          </p:spTgt>
                                        </p:tgtEl>
                                      </p:cBhvr>
                                    </p:animEffect>
                                    <p:anim calcmode="lin" valueType="num">
                                      <p:cBhvr>
                                        <p:cTn id="20"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fade">
                                      <p:cBhvr>
                                        <p:cTn id="25" dur="1000"/>
                                        <p:tgtEl>
                                          <p:spTgt spid="9">
                                            <p:txEl>
                                              <p:pRg st="3" end="3"/>
                                            </p:txEl>
                                          </p:spTgt>
                                        </p:tgtEl>
                                      </p:cBhvr>
                                    </p:animEffect>
                                    <p:anim calcmode="lin" valueType="num">
                                      <p:cBhvr>
                                        <p:cTn id="26"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fade">
                                      <p:cBhvr>
                                        <p:cTn id="31" dur="1000"/>
                                        <p:tgtEl>
                                          <p:spTgt spid="9">
                                            <p:txEl>
                                              <p:pRg st="4" end="4"/>
                                            </p:txEl>
                                          </p:spTgt>
                                        </p:tgtEl>
                                      </p:cBhvr>
                                    </p:animEffect>
                                    <p:anim calcmode="lin" valueType="num">
                                      <p:cBhvr>
                                        <p:cTn id="3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fade">
                                      <p:cBhvr>
                                        <p:cTn id="38" dur="500"/>
                                        <p:tgtEl>
                                          <p:spTgt spid="10">
                                            <p:txEl>
                                              <p:pRg st="0" end="0"/>
                                            </p:txEl>
                                          </p:spTgt>
                                        </p:tgtEl>
                                      </p:cBhvr>
                                    </p:animEffect>
                                    <p:anim calcmode="lin" valueType="num">
                                      <p:cBhvr>
                                        <p:cTn id="3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Test </a:t>
            </a:r>
            <a:r>
              <a:rPr lang="en-US" dirty="0" smtClean="0"/>
              <a:t>question </a:t>
            </a:r>
            <a:r>
              <a:rPr lang="en-US" dirty="0" smtClean="0"/>
              <a:t>1</a:t>
            </a:r>
            <a:endParaRPr lang="en-US" dirty="0"/>
          </a:p>
        </p:txBody>
      </p:sp>
      <p:sp>
        <p:nvSpPr>
          <p:cNvPr id="8" name="Content Placeholder 7"/>
          <p:cNvSpPr>
            <a:spLocks noGrp="1"/>
          </p:cNvSpPr>
          <p:nvPr>
            <p:ph idx="1"/>
          </p:nvPr>
        </p:nvSpPr>
        <p:spPr/>
        <p:txBody>
          <a:bodyPr/>
          <a:lstStyle/>
          <a:p>
            <a:r>
              <a:rPr lang="en-US" dirty="0" smtClean="0"/>
              <a:t>Sparklines change to reflect revised data. </a:t>
            </a:r>
            <a:r>
              <a:rPr lang="en-US" dirty="0" smtClean="0"/>
              <a:t>(Pick one answer.)</a:t>
            </a:r>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9" name="Content Placeholder 8"/>
          <p:cNvSpPr>
            <a:spLocks noGrp="1"/>
          </p:cNvSpPr>
          <p:nvPr>
            <p:ph idx="13"/>
          </p:nvPr>
        </p:nvSpPr>
        <p:spPr/>
        <p:txBody>
          <a:bodyPr/>
          <a:lstStyle/>
          <a:p>
            <a:r>
              <a:rPr lang="en-US" dirty="0" smtClean="0"/>
              <a:t>True</a:t>
            </a:r>
            <a:r>
              <a:rPr lang="en-US" dirty="0" smtClean="0"/>
              <a:t>.</a:t>
            </a:r>
          </a:p>
          <a:p>
            <a:r>
              <a:rPr lang="en-US" dirty="0" smtClean="0"/>
              <a:t>False. </a:t>
            </a:r>
          </a:p>
        </p:txBody>
      </p:sp>
    </p:spTree>
    <p:extLst>
      <p:ext uri="{BB962C8B-B14F-4D97-AF65-F5344CB8AC3E}">
        <p14:creationId xmlns:p14="http://schemas.microsoft.com/office/powerpoint/2010/main" val="36918034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Test </a:t>
            </a:r>
            <a:r>
              <a:rPr lang="en-US" dirty="0" smtClean="0"/>
              <a:t>question </a:t>
            </a:r>
            <a:r>
              <a:rPr lang="en-US" dirty="0" smtClean="0"/>
              <a:t>1</a:t>
            </a:r>
            <a:endParaRPr lang="en-US" dirty="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8" name="Content Placeholder 7"/>
          <p:cNvSpPr>
            <a:spLocks noGrp="1"/>
          </p:cNvSpPr>
          <p:nvPr>
            <p:ph idx="13"/>
          </p:nvPr>
        </p:nvSpPr>
        <p:spPr>
          <a:xfrm>
            <a:off x="508000" y="4572000"/>
            <a:ext cx="8229600" cy="1371600"/>
          </a:xfrm>
        </p:spPr>
        <p:txBody>
          <a:bodyPr/>
          <a:lstStyle/>
          <a:p>
            <a:r>
              <a:rPr lang="en-US" dirty="0"/>
              <a:t>For example, if 249.33 is included in your sparkline, and you revise it to 349.33, the sparkline will change to reflect the updated value.</a:t>
            </a:r>
            <a:endParaRPr lang="en-US" dirty="0"/>
          </a:p>
        </p:txBody>
      </p:sp>
      <p:sp>
        <p:nvSpPr>
          <p:cNvPr id="10" name="Content Placeholder 7"/>
          <p:cNvSpPr>
            <a:spLocks noGrp="1"/>
          </p:cNvSpPr>
          <p:nvPr>
            <p:ph idx="1"/>
          </p:nvPr>
        </p:nvSpPr>
        <p:spPr>
          <a:xfrm>
            <a:off x="493059" y="1376997"/>
            <a:ext cx="8229600" cy="756603"/>
          </a:xfrm>
        </p:spPr>
        <p:txBody>
          <a:bodyPr/>
          <a:lstStyle/>
          <a:p>
            <a:r>
              <a:rPr lang="en-US" dirty="0" smtClean="0"/>
              <a:t>Sparklines change to reflect revised data.</a:t>
            </a:r>
            <a:endParaRPr lang="en-US" dirty="0"/>
          </a:p>
        </p:txBody>
      </p:sp>
      <p:sp>
        <p:nvSpPr>
          <p:cNvPr id="11" name="Title 5"/>
          <p:cNvSpPr txBox="1">
            <a:spLocks/>
          </p:cNvSpPr>
          <p:nvPr/>
        </p:nvSpPr>
        <p:spPr>
          <a:xfrm>
            <a:off x="457200" y="22860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lumMod val="50000"/>
                    <a:lumOff val="50000"/>
                  </a:schemeClr>
                </a:solidFill>
                <a:latin typeface="Segoe Light"/>
                <a:ea typeface="+mj-ea"/>
                <a:cs typeface="+mj-cs"/>
              </a:defRPr>
            </a:lvl1pPr>
          </a:lstStyle>
          <a:p>
            <a:r>
              <a:rPr lang="en-US" dirty="0" smtClean="0"/>
              <a:t>Answer:</a:t>
            </a:r>
            <a:endParaRPr lang="en-US" dirty="0"/>
          </a:p>
        </p:txBody>
      </p:sp>
      <p:sp>
        <p:nvSpPr>
          <p:cNvPr id="12" name="Content Placeholder 6"/>
          <p:cNvSpPr txBox="1">
            <a:spLocks/>
          </p:cNvSpPr>
          <p:nvPr/>
        </p:nvSpPr>
        <p:spPr>
          <a:xfrm>
            <a:off x="533400" y="3429000"/>
            <a:ext cx="8229600" cy="756603"/>
          </a:xfrm>
          <a:prstGeom prst="rect">
            <a:avLst/>
          </a:prstGeom>
        </p:spPr>
        <p:txBody>
          <a:bodyPr vert="horz" lIns="91440" tIns="45720" rIns="91440" bIns="45720" rtlCol="0">
            <a:normAutofit/>
          </a:bodyPr>
          <a:lstStyle>
            <a:lvl1pPr marL="0" indent="0" algn="l" defTabSz="914400" rtl="0" eaLnBrk="1" latinLnBrk="0" hangingPunct="1">
              <a:spcBef>
                <a:spcPts val="600"/>
              </a:spcBef>
              <a:spcAft>
                <a:spcPts val="1200"/>
              </a:spcAft>
              <a:buClr>
                <a:schemeClr val="accent6"/>
              </a:buClr>
              <a:buFontTx/>
              <a:buNone/>
              <a:defRPr lang="en-US" sz="24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lgn="l" defTabSz="914400" rtl="0" eaLnBrk="1" latinLnBrk="0" hangingPunct="1">
              <a:spcBef>
                <a:spcPts val="400"/>
              </a:spcBef>
              <a:spcAft>
                <a:spcPts val="1000"/>
              </a:spcAft>
              <a:buClr>
                <a:schemeClr val="accent6"/>
              </a:buClr>
              <a:buFontTx/>
              <a:buNone/>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ts val="200"/>
              </a:spcBef>
              <a:spcAft>
                <a:spcPts val="8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ts val="100"/>
              </a:spcBef>
              <a:spcAft>
                <a:spcPts val="6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ts val="200"/>
              </a:spcBef>
              <a:spcAft>
                <a:spcPts val="0"/>
              </a:spcAft>
              <a:buClr>
                <a:schemeClr val="accent6"/>
              </a:buClr>
              <a:buFontTx/>
              <a:buNone/>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dirty="0" smtClean="0"/>
              <a:t>True.</a:t>
            </a:r>
            <a:endParaRPr lang="en-US" dirty="0"/>
          </a:p>
        </p:txBody>
      </p:sp>
    </p:spTree>
    <p:extLst>
      <p:ext uri="{BB962C8B-B14F-4D97-AF65-F5344CB8AC3E}">
        <p14:creationId xmlns:p14="http://schemas.microsoft.com/office/powerpoint/2010/main" val="3590251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1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Test </a:t>
            </a:r>
            <a:r>
              <a:rPr lang="en-US" dirty="0" smtClean="0"/>
              <a:t>question </a:t>
            </a:r>
            <a:r>
              <a:rPr lang="en-US" dirty="0" smtClean="0"/>
              <a:t>2</a:t>
            </a:r>
            <a:endParaRPr lang="en-US" dirty="0"/>
          </a:p>
        </p:txBody>
      </p:sp>
      <p:sp>
        <p:nvSpPr>
          <p:cNvPr id="8" name="Content Placeholder 7"/>
          <p:cNvSpPr>
            <a:spLocks noGrp="1"/>
          </p:cNvSpPr>
          <p:nvPr>
            <p:ph idx="1"/>
          </p:nvPr>
        </p:nvSpPr>
        <p:spPr/>
        <p:txBody>
          <a:bodyPr/>
          <a:lstStyle/>
          <a:p>
            <a:r>
              <a:rPr lang="en-US" dirty="0"/>
              <a:t>To delete sparklines, select the cells you want to clear the formatting from, and then press the Delete key on your keyboard. </a:t>
            </a:r>
            <a:r>
              <a:rPr lang="en-US" dirty="0" smtClean="0"/>
              <a:t>(</a:t>
            </a:r>
            <a:r>
              <a:rPr lang="en-US" dirty="0" smtClean="0"/>
              <a:t>Pick one answer.)</a:t>
            </a:r>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9" name="Content Placeholder 8"/>
          <p:cNvSpPr>
            <a:spLocks noGrp="1"/>
          </p:cNvSpPr>
          <p:nvPr>
            <p:ph idx="13"/>
          </p:nvPr>
        </p:nvSpPr>
        <p:spPr>
          <a:xfrm>
            <a:off x="518160" y="2743200"/>
            <a:ext cx="8229600" cy="3429000"/>
          </a:xfrm>
        </p:spPr>
        <p:txBody>
          <a:bodyPr/>
          <a:lstStyle/>
          <a:p>
            <a:r>
              <a:rPr lang="en-US" dirty="0" smtClean="0"/>
              <a:t>True.</a:t>
            </a:r>
          </a:p>
          <a:p>
            <a:r>
              <a:rPr lang="en-US" dirty="0" smtClean="0"/>
              <a:t>False. </a:t>
            </a:r>
            <a:endParaRPr lang="en-US" dirty="0"/>
          </a:p>
        </p:txBody>
      </p:sp>
    </p:spTree>
    <p:extLst>
      <p:ext uri="{BB962C8B-B14F-4D97-AF65-F5344CB8AC3E}">
        <p14:creationId xmlns:p14="http://schemas.microsoft.com/office/powerpoint/2010/main" val="1379606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Test </a:t>
            </a:r>
            <a:r>
              <a:rPr lang="en-US" dirty="0" smtClean="0"/>
              <a:t>question </a:t>
            </a:r>
            <a:r>
              <a:rPr lang="en-US" dirty="0" smtClean="0"/>
              <a:t>2</a:t>
            </a:r>
            <a:endParaRPr lang="en-US" dirty="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8" name="Content Placeholder 7"/>
          <p:cNvSpPr>
            <a:spLocks noGrp="1"/>
          </p:cNvSpPr>
          <p:nvPr>
            <p:ph idx="13"/>
          </p:nvPr>
        </p:nvSpPr>
        <p:spPr>
          <a:xfrm>
            <a:off x="508000" y="4800600"/>
            <a:ext cx="8229600" cy="1371600"/>
          </a:xfrm>
        </p:spPr>
        <p:txBody>
          <a:bodyPr/>
          <a:lstStyle/>
          <a:p>
            <a:r>
              <a:rPr lang="en-US" dirty="0"/>
              <a:t>Pressing Delete won’t delete sparklines. O</a:t>
            </a:r>
            <a:r>
              <a:rPr lang="en-US" dirty="0" smtClean="0"/>
              <a:t>n </a:t>
            </a:r>
            <a:r>
              <a:rPr lang="en-US" dirty="0"/>
              <a:t>the </a:t>
            </a:r>
            <a:r>
              <a:rPr lang="en-US" b="1" dirty="0"/>
              <a:t>Design</a:t>
            </a:r>
            <a:r>
              <a:rPr lang="en-US" dirty="0"/>
              <a:t> tab, in the </a:t>
            </a:r>
            <a:r>
              <a:rPr lang="en-US" b="1" dirty="0"/>
              <a:t>Group</a:t>
            </a:r>
            <a:r>
              <a:rPr lang="en-US" dirty="0"/>
              <a:t> </a:t>
            </a:r>
            <a:r>
              <a:rPr lang="en-US" dirty="0"/>
              <a:t>group</a:t>
            </a:r>
            <a:r>
              <a:rPr lang="en-US" dirty="0"/>
              <a:t>, click </a:t>
            </a:r>
            <a:r>
              <a:rPr lang="en-US" b="1" dirty="0"/>
              <a:t>Clear</a:t>
            </a:r>
            <a:r>
              <a:rPr lang="en-US" dirty="0"/>
              <a:t>, and then select the appropriate option.</a:t>
            </a:r>
            <a:endParaRPr lang="en-US" dirty="0"/>
          </a:p>
        </p:txBody>
      </p:sp>
      <p:sp>
        <p:nvSpPr>
          <p:cNvPr id="10" name="Content Placeholder 7"/>
          <p:cNvSpPr>
            <a:spLocks noGrp="1"/>
          </p:cNvSpPr>
          <p:nvPr>
            <p:ph idx="1"/>
          </p:nvPr>
        </p:nvSpPr>
        <p:spPr>
          <a:xfrm>
            <a:off x="493059" y="1376997"/>
            <a:ext cx="8229600" cy="1137603"/>
          </a:xfrm>
        </p:spPr>
        <p:txBody>
          <a:bodyPr/>
          <a:lstStyle/>
          <a:p>
            <a:r>
              <a:rPr lang="en-US" dirty="0"/>
              <a:t>To delete sparklines, select the cells you want to clear the formatting from, and then press the Delete key on your keyboard. </a:t>
            </a:r>
          </a:p>
        </p:txBody>
      </p:sp>
      <p:sp>
        <p:nvSpPr>
          <p:cNvPr id="11" name="Title 5"/>
          <p:cNvSpPr txBox="1">
            <a:spLocks/>
          </p:cNvSpPr>
          <p:nvPr/>
        </p:nvSpPr>
        <p:spPr>
          <a:xfrm>
            <a:off x="457200" y="25146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lumMod val="50000"/>
                    <a:lumOff val="50000"/>
                  </a:schemeClr>
                </a:solidFill>
                <a:latin typeface="Segoe Light"/>
                <a:ea typeface="+mj-ea"/>
                <a:cs typeface="+mj-cs"/>
              </a:defRPr>
            </a:lvl1pPr>
          </a:lstStyle>
          <a:p>
            <a:r>
              <a:rPr lang="en-US" dirty="0" smtClean="0"/>
              <a:t>Answer:</a:t>
            </a:r>
            <a:endParaRPr lang="en-US" dirty="0"/>
          </a:p>
        </p:txBody>
      </p:sp>
      <p:sp>
        <p:nvSpPr>
          <p:cNvPr id="12" name="Content Placeholder 6"/>
          <p:cNvSpPr txBox="1">
            <a:spLocks/>
          </p:cNvSpPr>
          <p:nvPr/>
        </p:nvSpPr>
        <p:spPr>
          <a:xfrm>
            <a:off x="533400" y="3657600"/>
            <a:ext cx="8229600" cy="756603"/>
          </a:xfrm>
          <a:prstGeom prst="rect">
            <a:avLst/>
          </a:prstGeom>
        </p:spPr>
        <p:txBody>
          <a:bodyPr vert="horz" lIns="91440" tIns="45720" rIns="91440" bIns="45720" rtlCol="0">
            <a:normAutofit/>
          </a:bodyPr>
          <a:lstStyle>
            <a:lvl1pPr marL="0" indent="0" algn="l" defTabSz="914400" rtl="0" eaLnBrk="1" latinLnBrk="0" hangingPunct="1">
              <a:spcBef>
                <a:spcPts val="600"/>
              </a:spcBef>
              <a:spcAft>
                <a:spcPts val="1200"/>
              </a:spcAft>
              <a:buClr>
                <a:schemeClr val="accent6"/>
              </a:buClr>
              <a:buFontTx/>
              <a:buNone/>
              <a:defRPr lang="en-US" sz="24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lgn="l" defTabSz="914400" rtl="0" eaLnBrk="1" latinLnBrk="0" hangingPunct="1">
              <a:spcBef>
                <a:spcPts val="400"/>
              </a:spcBef>
              <a:spcAft>
                <a:spcPts val="1000"/>
              </a:spcAft>
              <a:buClr>
                <a:schemeClr val="accent6"/>
              </a:buClr>
              <a:buFontTx/>
              <a:buNone/>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ts val="200"/>
              </a:spcBef>
              <a:spcAft>
                <a:spcPts val="8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ts val="100"/>
              </a:spcBef>
              <a:spcAft>
                <a:spcPts val="6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ts val="200"/>
              </a:spcBef>
              <a:spcAft>
                <a:spcPts val="0"/>
              </a:spcAft>
              <a:buClr>
                <a:schemeClr val="accent6"/>
              </a:buClr>
              <a:buFontTx/>
              <a:buNone/>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startAt="2"/>
            </a:pPr>
            <a:r>
              <a:rPr lang="en-US" dirty="0" smtClean="0"/>
              <a:t>False. </a:t>
            </a:r>
            <a:endParaRPr lang="en-US" dirty="0"/>
          </a:p>
        </p:txBody>
      </p:sp>
    </p:spTree>
    <p:extLst>
      <p:ext uri="{BB962C8B-B14F-4D97-AF65-F5344CB8AC3E}">
        <p14:creationId xmlns:p14="http://schemas.microsoft.com/office/powerpoint/2010/main" val="1097195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1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Test </a:t>
            </a:r>
            <a:r>
              <a:rPr lang="en-US" dirty="0" smtClean="0"/>
              <a:t>question </a:t>
            </a:r>
            <a:r>
              <a:rPr lang="en-US" dirty="0" smtClean="0"/>
              <a:t>3</a:t>
            </a:r>
            <a:endParaRPr lang="en-US" dirty="0"/>
          </a:p>
        </p:txBody>
      </p:sp>
      <p:sp>
        <p:nvSpPr>
          <p:cNvPr id="8" name="Content Placeholder 7"/>
          <p:cNvSpPr>
            <a:spLocks noGrp="1"/>
          </p:cNvSpPr>
          <p:nvPr>
            <p:ph idx="1"/>
          </p:nvPr>
        </p:nvSpPr>
        <p:spPr/>
        <p:txBody>
          <a:bodyPr/>
          <a:lstStyle/>
          <a:p>
            <a:r>
              <a:rPr lang="en-US" dirty="0"/>
              <a:t>You can change a line sparkline to a column sparkline, and vice versa</a:t>
            </a:r>
            <a:r>
              <a:rPr lang="en-US" dirty="0" smtClean="0"/>
              <a:t>. </a:t>
            </a:r>
            <a:r>
              <a:rPr lang="en-US" dirty="0" smtClean="0"/>
              <a:t>(</a:t>
            </a:r>
            <a:r>
              <a:rPr lang="en-US" dirty="0" smtClean="0"/>
              <a:t>Pick one answer.)</a:t>
            </a:r>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9" name="Content Placeholder 8"/>
          <p:cNvSpPr>
            <a:spLocks noGrp="1"/>
          </p:cNvSpPr>
          <p:nvPr>
            <p:ph idx="13"/>
          </p:nvPr>
        </p:nvSpPr>
        <p:spPr/>
        <p:txBody>
          <a:bodyPr/>
          <a:lstStyle/>
          <a:p>
            <a:r>
              <a:rPr lang="en-US" dirty="0" smtClean="0"/>
              <a:t>True.</a:t>
            </a:r>
          </a:p>
          <a:p>
            <a:r>
              <a:rPr lang="en-US" dirty="0" smtClean="0"/>
              <a:t>False. </a:t>
            </a:r>
            <a:endParaRPr lang="en-US" dirty="0"/>
          </a:p>
        </p:txBody>
      </p:sp>
    </p:spTree>
    <p:extLst>
      <p:ext uri="{BB962C8B-B14F-4D97-AF65-F5344CB8AC3E}">
        <p14:creationId xmlns:p14="http://schemas.microsoft.com/office/powerpoint/2010/main" val="1379606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Test </a:t>
            </a:r>
            <a:r>
              <a:rPr lang="en-US" dirty="0" smtClean="0"/>
              <a:t>question </a:t>
            </a:r>
            <a:r>
              <a:rPr lang="en-US" dirty="0" smtClean="0"/>
              <a:t>3</a:t>
            </a:r>
            <a:endParaRPr lang="en-US" dirty="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8" name="Content Placeholder 7"/>
          <p:cNvSpPr>
            <a:spLocks noGrp="1"/>
          </p:cNvSpPr>
          <p:nvPr>
            <p:ph idx="13"/>
          </p:nvPr>
        </p:nvSpPr>
        <p:spPr>
          <a:xfrm>
            <a:off x="508000" y="4572000"/>
            <a:ext cx="8229600" cy="1371600"/>
          </a:xfrm>
        </p:spPr>
        <p:txBody>
          <a:bodyPr/>
          <a:lstStyle/>
          <a:p>
            <a:r>
              <a:rPr lang="en-US" dirty="0"/>
              <a:t>On the </a:t>
            </a:r>
            <a:r>
              <a:rPr lang="en-US" b="1" dirty="0"/>
              <a:t>Design</a:t>
            </a:r>
            <a:r>
              <a:rPr lang="en-US" dirty="0"/>
              <a:t> </a:t>
            </a:r>
            <a:r>
              <a:rPr lang="en-US" dirty="0" smtClean="0"/>
              <a:t>tab, </a:t>
            </a:r>
            <a:r>
              <a:rPr lang="en-US" dirty="0"/>
              <a:t>in the </a:t>
            </a:r>
            <a:r>
              <a:rPr lang="en-US" b="1" dirty="0"/>
              <a:t>Type</a:t>
            </a:r>
            <a:r>
              <a:rPr lang="en-US" dirty="0"/>
              <a:t> group, just click </a:t>
            </a:r>
            <a:r>
              <a:rPr lang="en-US" b="1" dirty="0"/>
              <a:t>Line</a:t>
            </a:r>
            <a:r>
              <a:rPr lang="en-US" dirty="0"/>
              <a:t> or </a:t>
            </a:r>
            <a:r>
              <a:rPr lang="en-US" b="1" dirty="0"/>
              <a:t>Column</a:t>
            </a:r>
            <a:r>
              <a:rPr lang="en-US" dirty="0"/>
              <a:t> to change the type of the sparkline.</a:t>
            </a:r>
            <a:endParaRPr lang="en-US" dirty="0"/>
          </a:p>
        </p:txBody>
      </p:sp>
      <p:sp>
        <p:nvSpPr>
          <p:cNvPr id="10" name="Content Placeholder 7"/>
          <p:cNvSpPr>
            <a:spLocks noGrp="1"/>
          </p:cNvSpPr>
          <p:nvPr>
            <p:ph idx="1"/>
          </p:nvPr>
        </p:nvSpPr>
        <p:spPr>
          <a:xfrm>
            <a:off x="493059" y="1376997"/>
            <a:ext cx="8229600" cy="756603"/>
          </a:xfrm>
        </p:spPr>
        <p:txBody>
          <a:bodyPr/>
          <a:lstStyle/>
          <a:p>
            <a:r>
              <a:rPr lang="en-US" dirty="0"/>
              <a:t>You can change a line sparkline to a column sparkline, and vice versa.</a:t>
            </a:r>
          </a:p>
        </p:txBody>
      </p:sp>
      <p:sp>
        <p:nvSpPr>
          <p:cNvPr id="11" name="Title 5"/>
          <p:cNvSpPr txBox="1">
            <a:spLocks/>
          </p:cNvSpPr>
          <p:nvPr/>
        </p:nvSpPr>
        <p:spPr>
          <a:xfrm>
            <a:off x="457200" y="22860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lumMod val="50000"/>
                    <a:lumOff val="50000"/>
                  </a:schemeClr>
                </a:solidFill>
                <a:latin typeface="Segoe Light"/>
                <a:ea typeface="+mj-ea"/>
                <a:cs typeface="+mj-cs"/>
              </a:defRPr>
            </a:lvl1pPr>
          </a:lstStyle>
          <a:p>
            <a:r>
              <a:rPr lang="en-US" dirty="0" smtClean="0"/>
              <a:t>Answer:</a:t>
            </a:r>
            <a:endParaRPr lang="en-US" dirty="0"/>
          </a:p>
        </p:txBody>
      </p:sp>
      <p:sp>
        <p:nvSpPr>
          <p:cNvPr id="12" name="Content Placeholder 6"/>
          <p:cNvSpPr txBox="1">
            <a:spLocks/>
          </p:cNvSpPr>
          <p:nvPr/>
        </p:nvSpPr>
        <p:spPr>
          <a:xfrm>
            <a:off x="609600" y="3429000"/>
            <a:ext cx="8229600" cy="756603"/>
          </a:xfrm>
          <a:prstGeom prst="rect">
            <a:avLst/>
          </a:prstGeom>
        </p:spPr>
        <p:txBody>
          <a:bodyPr vert="horz" lIns="91440" tIns="45720" rIns="91440" bIns="45720" rtlCol="0">
            <a:normAutofit/>
          </a:bodyPr>
          <a:lstStyle>
            <a:lvl1pPr marL="0" indent="0" algn="l" defTabSz="914400" rtl="0" eaLnBrk="1" latinLnBrk="0" hangingPunct="1">
              <a:spcBef>
                <a:spcPts val="600"/>
              </a:spcBef>
              <a:spcAft>
                <a:spcPts val="1200"/>
              </a:spcAft>
              <a:buClr>
                <a:schemeClr val="accent6"/>
              </a:buClr>
              <a:buFontTx/>
              <a:buNone/>
              <a:defRPr lang="en-US" sz="24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lgn="l" defTabSz="914400" rtl="0" eaLnBrk="1" latinLnBrk="0" hangingPunct="1">
              <a:spcBef>
                <a:spcPts val="400"/>
              </a:spcBef>
              <a:spcAft>
                <a:spcPts val="1000"/>
              </a:spcAft>
              <a:buClr>
                <a:schemeClr val="accent6"/>
              </a:buClr>
              <a:buFontTx/>
              <a:buNone/>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ts val="200"/>
              </a:spcBef>
              <a:spcAft>
                <a:spcPts val="8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ts val="100"/>
              </a:spcBef>
              <a:spcAft>
                <a:spcPts val="6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ts val="200"/>
              </a:spcBef>
              <a:spcAft>
                <a:spcPts val="0"/>
              </a:spcAft>
              <a:buClr>
                <a:schemeClr val="accent6"/>
              </a:buClr>
              <a:buFontTx/>
              <a:buNone/>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dirty="0" smtClean="0"/>
              <a:t>True.</a:t>
            </a:r>
            <a:endParaRPr lang="en-US" dirty="0"/>
          </a:p>
        </p:txBody>
      </p:sp>
    </p:spTree>
    <p:extLst>
      <p:ext uri="{BB962C8B-B14F-4D97-AF65-F5344CB8AC3E}">
        <p14:creationId xmlns:p14="http://schemas.microsoft.com/office/powerpoint/2010/main" val="1097195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1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Test </a:t>
            </a:r>
            <a:r>
              <a:rPr lang="en-US" dirty="0" smtClean="0"/>
              <a:t>question </a:t>
            </a:r>
            <a:r>
              <a:rPr lang="en-US" dirty="0" smtClean="0"/>
              <a:t>4</a:t>
            </a:r>
            <a:endParaRPr lang="en-US" dirty="0"/>
          </a:p>
        </p:txBody>
      </p:sp>
      <p:sp>
        <p:nvSpPr>
          <p:cNvPr id="8" name="Content Placeholder 7"/>
          <p:cNvSpPr>
            <a:spLocks noGrp="1"/>
          </p:cNvSpPr>
          <p:nvPr>
            <p:ph idx="1"/>
          </p:nvPr>
        </p:nvSpPr>
        <p:spPr/>
        <p:txBody>
          <a:bodyPr/>
          <a:lstStyle/>
          <a:p>
            <a:r>
              <a:rPr lang="en-US" dirty="0"/>
              <a:t>When you add another column after you create sparklines, the sparklines change with the new data</a:t>
            </a:r>
            <a:r>
              <a:rPr lang="en-US" dirty="0" smtClean="0"/>
              <a:t>. </a:t>
            </a:r>
            <a:r>
              <a:rPr lang="en-US" dirty="0" smtClean="0"/>
              <a:t>(</a:t>
            </a:r>
            <a:r>
              <a:rPr lang="en-US" dirty="0" smtClean="0"/>
              <a:t>Pick one answer.)</a:t>
            </a:r>
            <a:endParaRPr lang="en-US" dirty="0"/>
          </a:p>
        </p:txBody>
      </p:sp>
      <p:sp>
        <p:nvSpPr>
          <p:cNvPr id="5" name="Footer Placeholder 4"/>
          <p:cNvSpPr>
            <a:spLocks noGrp="1"/>
          </p:cNvSpPr>
          <p:nvPr>
            <p:ph type="ftr" sz="quarter" idx="11"/>
          </p:nvPr>
        </p:nvSpPr>
        <p:spPr/>
        <p:txBody>
          <a:bodyPr/>
          <a:lstStyle/>
          <a:p>
            <a:r>
              <a:rPr lang="en-US" dirty="0" smtClean="0"/>
              <a:t>Sparklines: Use tiny charts to show data trends</a:t>
            </a:r>
            <a:endParaRPr lang="en-US" dirty="0"/>
          </a:p>
        </p:txBody>
      </p:sp>
      <p:sp>
        <p:nvSpPr>
          <p:cNvPr id="9" name="Content Placeholder 8"/>
          <p:cNvSpPr>
            <a:spLocks noGrp="1"/>
          </p:cNvSpPr>
          <p:nvPr>
            <p:ph idx="13"/>
          </p:nvPr>
        </p:nvSpPr>
        <p:spPr>
          <a:xfrm>
            <a:off x="518160" y="2743200"/>
            <a:ext cx="8229600" cy="3429000"/>
          </a:xfrm>
        </p:spPr>
        <p:txBody>
          <a:bodyPr/>
          <a:lstStyle/>
          <a:p>
            <a:r>
              <a:rPr lang="en-US" dirty="0"/>
              <a:t>You can always do that. </a:t>
            </a:r>
          </a:p>
          <a:p>
            <a:r>
              <a:rPr lang="en-US" dirty="0" smtClean="0"/>
              <a:t>This is true if </a:t>
            </a:r>
            <a:r>
              <a:rPr lang="en-US" dirty="0"/>
              <a:t>your data is in an Excel table. </a:t>
            </a:r>
          </a:p>
        </p:txBody>
      </p:sp>
    </p:spTree>
    <p:extLst>
      <p:ext uri="{BB962C8B-B14F-4D97-AF65-F5344CB8AC3E}">
        <p14:creationId xmlns:p14="http://schemas.microsoft.com/office/powerpoint/2010/main" val="1379606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Test </a:t>
            </a:r>
            <a:r>
              <a:rPr lang="en-US" dirty="0" smtClean="0"/>
              <a:t>question </a:t>
            </a:r>
            <a:r>
              <a:rPr lang="en-US" dirty="0" smtClean="0"/>
              <a:t>4</a:t>
            </a:r>
            <a:endParaRPr lang="en-US" dirty="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8" name="Content Placeholder 7"/>
          <p:cNvSpPr>
            <a:spLocks noGrp="1"/>
          </p:cNvSpPr>
          <p:nvPr>
            <p:ph idx="13"/>
          </p:nvPr>
        </p:nvSpPr>
        <p:spPr>
          <a:xfrm>
            <a:off x="508000" y="4572000"/>
            <a:ext cx="8229600" cy="1371600"/>
          </a:xfrm>
        </p:spPr>
        <p:txBody>
          <a:bodyPr/>
          <a:lstStyle/>
          <a:p>
            <a:r>
              <a:rPr lang="en-US" dirty="0"/>
              <a:t>Sparklines will update to include the new data only if your data is in an Excel table. Then when you add another column, the sparklines will grow to include the new </a:t>
            </a:r>
            <a:r>
              <a:rPr lang="en-US" dirty="0" smtClean="0"/>
              <a:t>data.</a:t>
            </a:r>
            <a:endParaRPr lang="en-US" dirty="0"/>
          </a:p>
        </p:txBody>
      </p:sp>
      <p:sp>
        <p:nvSpPr>
          <p:cNvPr id="10" name="Content Placeholder 7"/>
          <p:cNvSpPr>
            <a:spLocks noGrp="1"/>
          </p:cNvSpPr>
          <p:nvPr>
            <p:ph idx="1"/>
          </p:nvPr>
        </p:nvSpPr>
        <p:spPr>
          <a:xfrm>
            <a:off x="493059" y="1376997"/>
            <a:ext cx="8229600" cy="756603"/>
          </a:xfrm>
        </p:spPr>
        <p:txBody>
          <a:bodyPr/>
          <a:lstStyle/>
          <a:p>
            <a:r>
              <a:rPr lang="en-US" dirty="0"/>
              <a:t>When you add another column after you create sparklines, the sparklines change with the new data.</a:t>
            </a:r>
          </a:p>
        </p:txBody>
      </p:sp>
      <p:sp>
        <p:nvSpPr>
          <p:cNvPr id="11" name="Title 5"/>
          <p:cNvSpPr txBox="1">
            <a:spLocks/>
          </p:cNvSpPr>
          <p:nvPr/>
        </p:nvSpPr>
        <p:spPr>
          <a:xfrm>
            <a:off x="457200" y="2286000"/>
            <a:ext cx="82296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lumMod val="50000"/>
                    <a:lumOff val="50000"/>
                  </a:schemeClr>
                </a:solidFill>
                <a:latin typeface="Segoe Light"/>
                <a:ea typeface="+mj-ea"/>
                <a:cs typeface="+mj-cs"/>
              </a:defRPr>
            </a:lvl1pPr>
          </a:lstStyle>
          <a:p>
            <a:r>
              <a:rPr lang="en-US" dirty="0" smtClean="0"/>
              <a:t>Answer:</a:t>
            </a:r>
            <a:endParaRPr lang="en-US" dirty="0"/>
          </a:p>
        </p:txBody>
      </p:sp>
      <p:sp>
        <p:nvSpPr>
          <p:cNvPr id="12" name="Content Placeholder 6"/>
          <p:cNvSpPr txBox="1">
            <a:spLocks/>
          </p:cNvSpPr>
          <p:nvPr/>
        </p:nvSpPr>
        <p:spPr>
          <a:xfrm>
            <a:off x="533400" y="3429000"/>
            <a:ext cx="8229600" cy="756603"/>
          </a:xfrm>
          <a:prstGeom prst="rect">
            <a:avLst/>
          </a:prstGeom>
        </p:spPr>
        <p:txBody>
          <a:bodyPr vert="horz" lIns="91440" tIns="45720" rIns="91440" bIns="45720" rtlCol="0">
            <a:normAutofit/>
          </a:bodyPr>
          <a:lstStyle>
            <a:lvl1pPr marL="0" indent="0" algn="l" defTabSz="914400" rtl="0" eaLnBrk="1" latinLnBrk="0" hangingPunct="1">
              <a:spcBef>
                <a:spcPts val="600"/>
              </a:spcBef>
              <a:spcAft>
                <a:spcPts val="1200"/>
              </a:spcAft>
              <a:buClr>
                <a:schemeClr val="accent6"/>
              </a:buClr>
              <a:buFontTx/>
              <a:buNone/>
              <a:defRPr lang="en-US" sz="24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lgn="l" defTabSz="914400" rtl="0" eaLnBrk="1" latinLnBrk="0" hangingPunct="1">
              <a:spcBef>
                <a:spcPts val="400"/>
              </a:spcBef>
              <a:spcAft>
                <a:spcPts val="1000"/>
              </a:spcAft>
              <a:buClr>
                <a:schemeClr val="accent6"/>
              </a:buClr>
              <a:buFontTx/>
              <a:buNone/>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ts val="200"/>
              </a:spcBef>
              <a:spcAft>
                <a:spcPts val="8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ts val="100"/>
              </a:spcBef>
              <a:spcAft>
                <a:spcPts val="600"/>
              </a:spcAft>
              <a:buClr>
                <a:schemeClr val="accent6"/>
              </a:buClr>
              <a:buFontTx/>
              <a:buNone/>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ts val="200"/>
              </a:spcBef>
              <a:spcAft>
                <a:spcPts val="0"/>
              </a:spcAft>
              <a:buClr>
                <a:schemeClr val="accent6"/>
              </a:buClr>
              <a:buFontTx/>
              <a:buNone/>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mj-lt"/>
              <a:buAutoNum type="arabicPeriod" startAt="2"/>
            </a:pPr>
            <a:r>
              <a:rPr lang="en-US" dirty="0" smtClean="0"/>
              <a:t>This is true if </a:t>
            </a:r>
            <a:r>
              <a:rPr lang="en-US" dirty="0"/>
              <a:t>your data is in an Excel table. </a:t>
            </a:r>
          </a:p>
        </p:txBody>
      </p:sp>
    </p:spTree>
    <p:extLst>
      <p:ext uri="{BB962C8B-B14F-4D97-AF65-F5344CB8AC3E}">
        <p14:creationId xmlns:p14="http://schemas.microsoft.com/office/powerpoint/2010/main" val="1097195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1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Quick Reference Card</a:t>
            </a:r>
          </a:p>
        </p:txBody>
      </p:sp>
      <p:sp>
        <p:nvSpPr>
          <p:cNvPr id="6" name="Content Placeholder 5"/>
          <p:cNvSpPr>
            <a:spLocks noGrp="1"/>
          </p:cNvSpPr>
          <p:nvPr>
            <p:ph idx="1"/>
          </p:nvPr>
        </p:nvSpPr>
        <p:spPr/>
        <p:txBody>
          <a:bodyPr>
            <a:normAutofit lnSpcReduction="10000"/>
          </a:bodyPr>
          <a:lstStyle/>
          <a:p>
            <a:pPr>
              <a:spcAft>
                <a:spcPct val="75000"/>
              </a:spcAft>
            </a:pPr>
            <a:r>
              <a:rPr lang="en-US" dirty="0"/>
              <a:t>For a summary of the tasks covered in this course, view the </a:t>
            </a:r>
            <a:r>
              <a:rPr lang="en-US" dirty="0">
                <a:hlinkClick r:id="rId2"/>
              </a:rPr>
              <a:t>Quick Reference Card</a:t>
            </a:r>
            <a:r>
              <a:rPr lang="en-US" dirty="0"/>
              <a:t>.</a:t>
            </a:r>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Tree>
    <p:extLst>
      <p:ext uri="{BB962C8B-B14F-4D97-AF65-F5344CB8AC3E}">
        <p14:creationId xmlns:p14="http://schemas.microsoft.com/office/powerpoint/2010/main" val="3306762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3352800"/>
            <a:ext cx="7315200" cy="990600"/>
          </a:xfrm>
        </p:spPr>
        <p:txBody>
          <a:bodyPr/>
          <a:lstStyle/>
          <a:p>
            <a:r>
              <a:rPr lang="en-US" dirty="0" smtClean="0"/>
              <a:t>Microsoft</a:t>
            </a:r>
            <a:r>
              <a:rPr lang="en-US" sz="2800" baseline="70000" dirty="0" smtClean="0">
                <a:cs typeface="Tahoma" pitchFamily="34" charset="0"/>
              </a:rPr>
              <a:t>®</a:t>
            </a:r>
            <a:r>
              <a:rPr lang="en-US" dirty="0" smtClean="0"/>
              <a:t> </a:t>
            </a:r>
            <a:r>
              <a:rPr lang="en-US" dirty="0" smtClean="0"/>
              <a:t>Excel</a:t>
            </a:r>
            <a:r>
              <a:rPr lang="en-US" sz="2800" baseline="70000" dirty="0" smtClean="0">
                <a:cs typeface="Tahoma" pitchFamily="34" charset="0"/>
              </a:rPr>
              <a:t>®</a:t>
            </a:r>
            <a:r>
              <a:rPr lang="en-US" dirty="0" smtClean="0"/>
              <a:t> </a:t>
            </a:r>
            <a:r>
              <a:rPr lang="en-US" dirty="0" smtClean="0">
                <a:cs typeface="Tahoma" pitchFamily="34" charset="0"/>
              </a:rPr>
              <a:t>2010 Training</a:t>
            </a:r>
            <a:endParaRPr lang="en-US" dirty="0"/>
          </a:p>
        </p:txBody>
      </p:sp>
      <p:sp>
        <p:nvSpPr>
          <p:cNvPr id="3" name="Subtitle 2"/>
          <p:cNvSpPr>
            <a:spLocks noGrp="1"/>
          </p:cNvSpPr>
          <p:nvPr>
            <p:ph type="subTitle" idx="1"/>
          </p:nvPr>
        </p:nvSpPr>
        <p:spPr>
          <a:xfrm>
            <a:off x="1828800" y="4495800"/>
            <a:ext cx="6400800" cy="1143000"/>
          </a:xfrm>
        </p:spPr>
        <p:txBody>
          <a:bodyPr>
            <a:normAutofit/>
          </a:bodyPr>
          <a:lstStyle/>
          <a:p>
            <a:r>
              <a:rPr lang="en-US" sz="3200" b="1" dirty="0" smtClean="0">
                <a:solidFill>
                  <a:schemeClr val="tx1">
                    <a:lumMod val="65000"/>
                    <a:lumOff val="35000"/>
                  </a:schemeClr>
                </a:solidFill>
              </a:rPr>
              <a:t>Sparklines: Use tiny charts to show data trends</a:t>
            </a:r>
            <a:endParaRPr lang="en-US" sz="3200" dirty="0">
              <a:solidFill>
                <a:schemeClr val="tx1">
                  <a:lumMod val="65000"/>
                  <a:lumOff val="35000"/>
                </a:schemeClr>
              </a:solidFill>
            </a:endParaRPr>
          </a:p>
        </p:txBody>
      </p:sp>
    </p:spTree>
    <p:extLst>
      <p:ext uri="{BB962C8B-B14F-4D97-AF65-F5344CB8AC3E}">
        <p14:creationId xmlns:p14="http://schemas.microsoft.com/office/powerpoint/2010/main" val="510818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4400" dirty="0">
                <a:solidFill>
                  <a:prstClr val="black"/>
                </a:solidFill>
                <a:ea typeface="Segoe UI" pitchFamily="34" charset="0"/>
                <a:cs typeface="Segoe UI" pitchFamily="34" charset="0"/>
              </a:rPr>
              <a:t>Using this template</a:t>
            </a:r>
            <a:endParaRPr lang="en-US" dirty="0"/>
          </a:p>
        </p:txBody>
      </p:sp>
      <p:sp>
        <p:nvSpPr>
          <p:cNvPr id="6" name="Subtitle 5"/>
          <p:cNvSpPr>
            <a:spLocks noGrp="1"/>
          </p:cNvSpPr>
          <p:nvPr>
            <p:ph type="subTitle" idx="1"/>
          </p:nvPr>
        </p:nvSpPr>
        <p:spPr/>
        <p:txBody>
          <a:bodyPr/>
          <a:lstStyle/>
          <a:p>
            <a:pPr lvl="0"/>
            <a:r>
              <a:rPr lang="en-US" dirty="0">
                <a:solidFill>
                  <a:prstClr val="black"/>
                </a:solidFill>
              </a:rPr>
              <a:t>See the notes pane or view the full notes page (</a:t>
            </a:r>
            <a:r>
              <a:rPr lang="en-US" b="1" dirty="0">
                <a:solidFill>
                  <a:prstClr val="black"/>
                </a:solidFill>
              </a:rPr>
              <a:t>View</a:t>
            </a:r>
            <a:r>
              <a:rPr lang="en-US" dirty="0">
                <a:solidFill>
                  <a:prstClr val="black"/>
                </a:solidFill>
              </a:rPr>
              <a:t> tab, </a:t>
            </a:r>
            <a:r>
              <a:rPr lang="en-US" b="1" dirty="0">
                <a:solidFill>
                  <a:prstClr val="black"/>
                </a:solidFill>
              </a:rPr>
              <a:t>Notes Page</a:t>
            </a:r>
            <a:r>
              <a:rPr lang="en-US" dirty="0">
                <a:solidFill>
                  <a:prstClr val="black"/>
                </a:solidFill>
              </a:rPr>
              <a:t>) for detailed help on this template</a:t>
            </a:r>
            <a:r>
              <a:rPr lang="en-US" dirty="0" smtClean="0">
                <a:solidFill>
                  <a:prstClr val="black"/>
                </a:solidFill>
              </a:rPr>
              <a:t>.</a:t>
            </a:r>
            <a:endParaRPr lang="en-US" dirty="0">
              <a:solidFill>
                <a:prstClr val="black"/>
              </a:solidFill>
            </a:endParaRPr>
          </a:p>
        </p:txBody>
      </p:sp>
    </p:spTree>
    <p:extLst>
      <p:ext uri="{BB962C8B-B14F-4D97-AF65-F5344CB8AC3E}">
        <p14:creationId xmlns:p14="http://schemas.microsoft.com/office/powerpoint/2010/main" val="1874631190"/>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contents</a:t>
            </a:r>
            <a:endParaRPr lang="en-US" dirty="0"/>
          </a:p>
        </p:txBody>
      </p:sp>
      <p:sp>
        <p:nvSpPr>
          <p:cNvPr id="3" name="Content Placeholder 2"/>
          <p:cNvSpPr>
            <a:spLocks noGrp="1"/>
          </p:cNvSpPr>
          <p:nvPr>
            <p:ph idx="1"/>
          </p:nvPr>
        </p:nvSpPr>
        <p:spPr/>
        <p:txBody>
          <a:bodyPr>
            <a:normAutofit lnSpcReduction="10000"/>
          </a:bodyPr>
          <a:lstStyle/>
          <a:p>
            <a:pPr marL="276225" indent="-276225">
              <a:spcBef>
                <a:spcPts val="600"/>
              </a:spcBef>
              <a:spcAft>
                <a:spcPts val="1200"/>
              </a:spcAft>
              <a:buClr>
                <a:srgbClr val="FF9900"/>
              </a:buClr>
              <a:buFontTx/>
              <a:buChar char="•"/>
            </a:pPr>
            <a:r>
              <a:rPr lang="en-US" sz="2800" dirty="0">
                <a:latin typeface="Segoe UI Semibold" pitchFamily="34" charset="0"/>
              </a:rPr>
              <a:t>Overview: </a:t>
            </a:r>
            <a:r>
              <a:rPr lang="en-US" sz="2800" dirty="0" smtClean="0"/>
              <a:t>Bring data to light</a:t>
            </a:r>
            <a:endParaRPr lang="en-US" sz="2800" dirty="0" smtClean="0"/>
          </a:p>
          <a:p>
            <a:pPr marL="276225" indent="-276225">
              <a:spcBef>
                <a:spcPts val="600"/>
              </a:spcBef>
              <a:spcAft>
                <a:spcPts val="1200"/>
              </a:spcAft>
              <a:buClr>
                <a:srgbClr val="FF9900"/>
              </a:buClr>
              <a:buFontTx/>
              <a:buChar char="•"/>
            </a:pPr>
            <a:r>
              <a:rPr lang="en-US" sz="2800" dirty="0" smtClean="0">
                <a:latin typeface="Segoe UI Semibold" pitchFamily="34" charset="0"/>
              </a:rPr>
              <a:t>Lesson</a:t>
            </a:r>
            <a:r>
              <a:rPr lang="en-US" sz="2800" dirty="0" smtClean="0">
                <a:latin typeface="Segoe UI Semibold" pitchFamily="34" charset="0"/>
              </a:rPr>
              <a:t>: </a:t>
            </a:r>
            <a:r>
              <a:rPr lang="en-US" sz="2800" dirty="0" smtClean="0"/>
              <a:t>I</a:t>
            </a:r>
            <a:r>
              <a:rPr lang="en-US" sz="2800" dirty="0" smtClean="0"/>
              <a:t>ncludes four instructional movies</a:t>
            </a:r>
            <a:endParaRPr lang="en-US" sz="2800" dirty="0"/>
          </a:p>
          <a:p>
            <a:pPr marL="276225" indent="-276225">
              <a:spcBef>
                <a:spcPts val="600"/>
              </a:spcBef>
              <a:spcAft>
                <a:spcPts val="1200"/>
              </a:spcAft>
              <a:buClr>
                <a:srgbClr val="FF9900"/>
              </a:buClr>
              <a:buFontTx/>
              <a:buChar char="•"/>
            </a:pPr>
            <a:r>
              <a:rPr lang="en-US" sz="2800" dirty="0" smtClean="0">
                <a:latin typeface="Segoe UI Semibold" pitchFamily="34" charset="0"/>
              </a:rPr>
              <a:t>Suggested </a:t>
            </a:r>
            <a:r>
              <a:rPr lang="en-US" sz="2800" dirty="0">
                <a:latin typeface="Segoe UI Semibold" pitchFamily="34" charset="0"/>
              </a:rPr>
              <a:t>practice tasks</a:t>
            </a:r>
          </a:p>
          <a:p>
            <a:pPr marL="276225" indent="-276225">
              <a:spcBef>
                <a:spcPts val="600"/>
              </a:spcBef>
              <a:spcAft>
                <a:spcPts val="1200"/>
              </a:spcAft>
              <a:buClr>
                <a:srgbClr val="FF9900"/>
              </a:buClr>
              <a:buFontTx/>
              <a:buChar char="•"/>
            </a:pPr>
            <a:r>
              <a:rPr lang="en-US" sz="2800" dirty="0">
                <a:latin typeface="Segoe UI Semibold" pitchFamily="34" charset="0"/>
              </a:rPr>
              <a:t>Test</a:t>
            </a:r>
          </a:p>
          <a:p>
            <a:pPr marL="276225" indent="-276225">
              <a:spcBef>
                <a:spcPts val="600"/>
              </a:spcBef>
              <a:spcAft>
                <a:spcPts val="1200"/>
              </a:spcAft>
              <a:buClr>
                <a:srgbClr val="FF9900"/>
              </a:buClr>
              <a:buFontTx/>
              <a:buChar char="•"/>
            </a:pPr>
            <a:r>
              <a:rPr lang="en-US" sz="2800" dirty="0">
                <a:latin typeface="Segoe UI Semibold" pitchFamily="34" charset="0"/>
              </a:rPr>
              <a:t>Quick </a:t>
            </a:r>
            <a:r>
              <a:rPr lang="en-US" sz="2800" dirty="0" smtClean="0">
                <a:latin typeface="Segoe UI Semibold" pitchFamily="34" charset="0"/>
              </a:rPr>
              <a:t>Reference Card</a:t>
            </a:r>
            <a:endParaRPr lang="en-US" sz="2800" dirty="0">
              <a:latin typeface="Segoe UI Semibold" pitchFamily="34" charset="0"/>
            </a:endParaRPr>
          </a:p>
          <a:p>
            <a:pPr>
              <a:spcBef>
                <a:spcPts val="600"/>
              </a:spcBef>
              <a:spcAft>
                <a:spcPts val="1200"/>
              </a:spcAft>
            </a:pPr>
            <a:endParaRPr lang="en-US" dirty="0">
              <a:latin typeface="Segoe UI Semibold" pitchFamily="34" charset="0"/>
            </a:endParaRPr>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Tree>
    <p:extLst>
      <p:ext uri="{BB962C8B-B14F-4D97-AF65-F5344CB8AC3E}">
        <p14:creationId xmlns:p14="http://schemas.microsoft.com/office/powerpoint/2010/main" val="165272409"/>
      </p:ext>
    </p:extLst>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40659"/>
            <a:ext cx="9144000" cy="914400"/>
          </a:xfrm>
        </p:spPr>
        <p:txBody>
          <a:bodyPr>
            <a:noAutofit/>
          </a:bodyPr>
          <a:lstStyle/>
          <a:p>
            <a:r>
              <a:rPr lang="en-US" dirty="0" smtClean="0"/>
              <a:t>Overview: Bring data to light</a:t>
            </a:r>
            <a:endParaRPr lang="en-US" dirty="0"/>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
        <p:nvSpPr>
          <p:cNvPr id="5" name="Content Placeholder 4"/>
          <p:cNvSpPr>
            <a:spLocks noGrp="1"/>
          </p:cNvSpPr>
          <p:nvPr>
            <p:ph type="body" sz="quarter" idx="14"/>
          </p:nvPr>
        </p:nvSpPr>
        <p:spPr/>
        <p:txBody>
          <a:bodyPr>
            <a:normAutofit/>
          </a:bodyPr>
          <a:lstStyle/>
          <a:p>
            <a:r>
              <a:rPr lang="en-US" dirty="0"/>
              <a:t>As you look at rows and rows of data, sometimes it’s hard to immediately make sense of it. </a:t>
            </a:r>
            <a:endParaRPr lang="en-US" dirty="0" smtClean="0"/>
          </a:p>
          <a:p>
            <a:r>
              <a:rPr lang="en-US" dirty="0" smtClean="0"/>
              <a:t>Here you’ll learn how to add </a:t>
            </a:r>
            <a:r>
              <a:rPr lang="en-US" dirty="0"/>
              <a:t>tiny charts called </a:t>
            </a:r>
            <a:r>
              <a:rPr lang="en-US" b="1" dirty="0"/>
              <a:t>sparklines</a:t>
            </a:r>
            <a:r>
              <a:rPr lang="en-US" dirty="0"/>
              <a:t> next to </a:t>
            </a:r>
            <a:r>
              <a:rPr lang="en-US" dirty="0" smtClean="0"/>
              <a:t>data. Sparklines can give </a:t>
            </a:r>
            <a:r>
              <a:rPr lang="en-US" dirty="0"/>
              <a:t>readers a picture of what the data means, </a:t>
            </a:r>
            <a:r>
              <a:rPr lang="en-US" dirty="0" smtClean="0"/>
              <a:t>making </a:t>
            </a:r>
            <a:r>
              <a:rPr lang="en-US" dirty="0"/>
              <a:t>it easy to spot patterns and trends.</a:t>
            </a:r>
          </a:p>
        </p:txBody>
      </p:sp>
      <p:pic>
        <p:nvPicPr>
          <p:cNvPr id="2" name="Picture Placeholder 1" title="Excel 2010 product icon"/>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38755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goals</a:t>
            </a:r>
            <a:endParaRPr lang="en-US" dirty="0"/>
          </a:p>
        </p:txBody>
      </p:sp>
      <p:sp>
        <p:nvSpPr>
          <p:cNvPr id="3" name="Content Placeholder 2"/>
          <p:cNvSpPr>
            <a:spLocks noGrp="1"/>
          </p:cNvSpPr>
          <p:nvPr>
            <p:ph idx="1"/>
          </p:nvPr>
        </p:nvSpPr>
        <p:spPr/>
        <p:txBody>
          <a:bodyPr>
            <a:normAutofit/>
          </a:bodyPr>
          <a:lstStyle/>
          <a:p>
            <a:pPr marL="276225" indent="-276225">
              <a:buClr>
                <a:srgbClr val="FF9900"/>
              </a:buClr>
              <a:buFontTx/>
              <a:buChar char="•"/>
            </a:pPr>
            <a:r>
              <a:rPr lang="en-US" sz="2800" dirty="0"/>
              <a:t>Add sparklines to spreadsheet cells.</a:t>
            </a:r>
          </a:p>
          <a:p>
            <a:pPr marL="276225" indent="-276225">
              <a:buClr>
                <a:srgbClr val="FF9900"/>
              </a:buClr>
              <a:buFontTx/>
              <a:buChar char="•"/>
            </a:pPr>
            <a:r>
              <a:rPr lang="en-US" sz="2800" dirty="0"/>
              <a:t>Determine which kind of sparkline to use.</a:t>
            </a:r>
          </a:p>
          <a:p>
            <a:pPr marL="276225" indent="-276225">
              <a:buClr>
                <a:srgbClr val="FF9900"/>
              </a:buClr>
              <a:buFontTx/>
              <a:buChar char="•"/>
            </a:pPr>
            <a:r>
              <a:rPr lang="en-US" sz="2800" dirty="0"/>
              <a:t>Change sparkline styles.</a:t>
            </a:r>
          </a:p>
          <a:p>
            <a:pPr marL="276225" indent="-276225">
              <a:buClr>
                <a:srgbClr val="FF9900"/>
              </a:buClr>
              <a:buFontTx/>
              <a:buChar char="•"/>
            </a:pPr>
            <a:r>
              <a:rPr lang="en-US" sz="2800" dirty="0"/>
              <a:t>Clear sparklines from spreadsheet </a:t>
            </a:r>
            <a:r>
              <a:rPr lang="en-US" sz="2800" dirty="0" smtClean="0"/>
              <a:t>cells</a:t>
            </a:r>
            <a:r>
              <a:rPr lang="en-US" sz="2800" dirty="0"/>
              <a:t>.</a:t>
            </a:r>
          </a:p>
        </p:txBody>
      </p:sp>
      <p:sp>
        <p:nvSpPr>
          <p:cNvPr id="4" name="Footer Placeholder 3"/>
          <p:cNvSpPr>
            <a:spLocks noGrp="1"/>
          </p:cNvSpPr>
          <p:nvPr>
            <p:ph type="ftr" sz="quarter" idx="11"/>
          </p:nvPr>
        </p:nvSpPr>
        <p:spPr/>
        <p:txBody>
          <a:bodyPr/>
          <a:lstStyle/>
          <a:p>
            <a:r>
              <a:rPr lang="en-US" dirty="0" smtClean="0"/>
              <a:t>Sparklines: Use tiny charts to show data trends</a:t>
            </a:r>
            <a:endParaRPr lang="en-US" dirty="0"/>
          </a:p>
        </p:txBody>
      </p:sp>
    </p:spTree>
    <p:extLst>
      <p:ext uri="{BB962C8B-B14F-4D97-AF65-F5344CB8AC3E}">
        <p14:creationId xmlns:p14="http://schemas.microsoft.com/office/powerpoint/2010/main" val="3650783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Introduction to sparklines</a:t>
            </a:r>
            <a:endParaRPr lang="en-US" sz="3200" dirty="0"/>
          </a:p>
        </p:txBody>
      </p:sp>
      <p:sp>
        <p:nvSpPr>
          <p:cNvPr id="2" name="Footer Placeholder 1"/>
          <p:cNvSpPr>
            <a:spLocks noGrp="1"/>
          </p:cNvSpPr>
          <p:nvPr>
            <p:ph type="ftr" sz="quarter" idx="11"/>
          </p:nvPr>
        </p:nvSpPr>
        <p:spPr/>
        <p:txBody>
          <a:bodyPr/>
          <a:lstStyle/>
          <a:p>
            <a:r>
              <a:rPr lang="en-US" dirty="0" smtClean="0">
                <a:solidFill>
                  <a:prstClr val="black">
                    <a:tint val="75000"/>
                  </a:prstClr>
                </a:solidFill>
              </a:rPr>
              <a:t>Sparklines: Use tiny charts to show data trends</a:t>
            </a:r>
            <a:endParaRPr lang="en-US" dirty="0">
              <a:solidFill>
                <a:prstClr val="black">
                  <a:tint val="75000"/>
                </a:prstClr>
              </a:solidFill>
            </a:endParaRP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Movie1_IntroductionSparkline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992188"/>
            <a:ext cx="5943600" cy="4457700"/>
          </a:xfrm>
        </p:spPr>
      </p:pic>
    </p:spTree>
    <p:extLst>
      <p:ext uri="{BB962C8B-B14F-4D97-AF65-F5344CB8AC3E}">
        <p14:creationId xmlns:p14="http://schemas.microsoft.com/office/powerpoint/2010/main" val="1216624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
                                        </p:tgtEl>
                                      </p:cBhvr>
                                    </p:cmd>
                                  </p:childTnLst>
                                </p:cTn>
                              </p:par>
                            </p:childTnLst>
                          </p:cTn>
                        </p:par>
                      </p:childTnLst>
                    </p:cTn>
                  </p:par>
                </p:childTnLst>
              </p:cTn>
              <p:nextCondLst>
                <p:cond evt="onClick" delay="0">
                  <p:tgtEl>
                    <p:spTgt spid="4"/>
                  </p:tgtEl>
                </p:cond>
              </p:nextCondLst>
            </p:seq>
            <p:video>
              <p:cMediaNode vol="80000">
                <p:cTn id="20" fill="hold" display="0">
                  <p:stCondLst>
                    <p:cond delay="indefinite"/>
                  </p:stCondLst>
                </p:cTn>
                <p:tgtEl>
                  <p:spTgt spid="4"/>
                </p:tgtEl>
              </p:cMediaNode>
            </p:video>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Line sparklines</a:t>
            </a:r>
            <a:endParaRPr lang="en-US" sz="3200" dirty="0"/>
          </a:p>
        </p:txBody>
      </p:sp>
      <p:sp>
        <p:nvSpPr>
          <p:cNvPr id="2" name="Footer Placeholder 1"/>
          <p:cNvSpPr>
            <a:spLocks noGrp="1"/>
          </p:cNvSpPr>
          <p:nvPr>
            <p:ph type="ftr" sz="quarter" idx="11"/>
          </p:nvPr>
        </p:nvSpPr>
        <p:spPr/>
        <p:txBody>
          <a:bodyPr/>
          <a:lstStyle/>
          <a:p>
            <a:r>
              <a:rPr lang="en-US" dirty="0" smtClean="0">
                <a:solidFill>
                  <a:prstClr val="black">
                    <a:tint val="75000"/>
                  </a:prstClr>
                </a:solidFill>
              </a:rPr>
              <a:t>Sparklines: Use tiny charts to show data trends</a:t>
            </a:r>
            <a:endParaRPr lang="en-US" dirty="0">
              <a:solidFill>
                <a:prstClr val="black">
                  <a:tint val="75000"/>
                </a:prstClr>
              </a:solidFill>
            </a:endParaRP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Movie2LineSparkline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992188"/>
            <a:ext cx="5943600" cy="4457700"/>
          </a:xfrm>
        </p:spPr>
      </p:pic>
    </p:spTree>
    <p:extLst>
      <p:ext uri="{BB962C8B-B14F-4D97-AF65-F5344CB8AC3E}">
        <p14:creationId xmlns:p14="http://schemas.microsoft.com/office/powerpoint/2010/main" val="1367934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
                                        </p:tgtEl>
                                      </p:cBhvr>
                                    </p:cmd>
                                  </p:childTnLst>
                                </p:cTn>
                              </p:par>
                            </p:childTnLst>
                          </p:cTn>
                        </p:par>
                      </p:childTnLst>
                    </p:cTn>
                  </p:par>
                </p:childTnLst>
              </p:cTn>
              <p:nextCondLst>
                <p:cond evt="onClick" delay="0">
                  <p:tgtEl>
                    <p:spTgt spid="4"/>
                  </p:tgtEl>
                </p:cond>
              </p:nextCondLst>
            </p:seq>
            <p:video>
              <p:cMediaNode vol="80000">
                <p:cTn id="20" fill="hold" display="0">
                  <p:stCondLst>
                    <p:cond delay="indefinite"/>
                  </p:stCondLst>
                </p:cTn>
                <p:tgtEl>
                  <p:spTgt spid="4"/>
                </p:tgtEl>
              </p:cMediaNode>
            </p:video>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Column sparklines</a:t>
            </a:r>
            <a:endParaRPr lang="en-US" sz="3200" dirty="0"/>
          </a:p>
        </p:txBody>
      </p:sp>
      <p:sp>
        <p:nvSpPr>
          <p:cNvPr id="2" name="Footer Placeholder 1"/>
          <p:cNvSpPr>
            <a:spLocks noGrp="1"/>
          </p:cNvSpPr>
          <p:nvPr>
            <p:ph type="ftr" sz="quarter" idx="11"/>
          </p:nvPr>
        </p:nvSpPr>
        <p:spPr/>
        <p:txBody>
          <a:bodyPr/>
          <a:lstStyle/>
          <a:p>
            <a:r>
              <a:rPr lang="en-US" dirty="0" smtClean="0">
                <a:solidFill>
                  <a:prstClr val="black">
                    <a:tint val="75000"/>
                  </a:prstClr>
                </a:solidFill>
              </a:rPr>
              <a:t>Sparklines: Use tiny charts to show data trends</a:t>
            </a:r>
            <a:endParaRPr lang="en-US" dirty="0">
              <a:solidFill>
                <a:prstClr val="black">
                  <a:tint val="75000"/>
                </a:prstClr>
              </a:solidFill>
            </a:endParaRP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Movie3Columnsparkline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992188"/>
            <a:ext cx="5943600" cy="4457700"/>
          </a:xfrm>
        </p:spPr>
      </p:pic>
    </p:spTree>
    <p:extLst>
      <p:ext uri="{BB962C8B-B14F-4D97-AF65-F5344CB8AC3E}">
        <p14:creationId xmlns:p14="http://schemas.microsoft.com/office/powerpoint/2010/main" val="2401763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
                                        </p:tgtEl>
                                      </p:cBhvr>
                                    </p:cmd>
                                  </p:childTnLst>
                                </p:cTn>
                              </p:par>
                            </p:childTnLst>
                          </p:cTn>
                        </p:par>
                      </p:childTnLst>
                    </p:cTn>
                  </p:par>
                </p:childTnLst>
              </p:cTn>
              <p:nextCondLst>
                <p:cond evt="onClick" delay="0">
                  <p:tgtEl>
                    <p:spTgt spid="4"/>
                  </p:tgtEl>
                </p:cond>
              </p:nextCondLst>
            </p:seq>
            <p:video>
              <p:cMediaNode vol="80000">
                <p:cTn id="20" fill="hold" display="0">
                  <p:stCondLst>
                    <p:cond delay="indefinite"/>
                  </p:stCondLst>
                </p:cTn>
                <p:tgtEl>
                  <p:spTgt spid="4"/>
                </p:tgtEl>
              </p:cMediaNode>
            </p:video>
          </p:childTnLst>
        </p:cTn>
      </p:par>
    </p:tnLst>
    <p:bldLst>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smtClean="0"/>
              <a:t>Win/loss sparklines</a:t>
            </a:r>
            <a:endParaRPr lang="en-US" sz="3200" dirty="0"/>
          </a:p>
        </p:txBody>
      </p:sp>
      <p:sp>
        <p:nvSpPr>
          <p:cNvPr id="2" name="Footer Placeholder 1"/>
          <p:cNvSpPr>
            <a:spLocks noGrp="1"/>
          </p:cNvSpPr>
          <p:nvPr>
            <p:ph type="ftr" sz="quarter" idx="11"/>
          </p:nvPr>
        </p:nvSpPr>
        <p:spPr/>
        <p:txBody>
          <a:bodyPr/>
          <a:lstStyle/>
          <a:p>
            <a:r>
              <a:rPr lang="en-US" dirty="0" smtClean="0">
                <a:solidFill>
                  <a:prstClr val="black">
                    <a:tint val="75000"/>
                  </a:prstClr>
                </a:solidFill>
              </a:rPr>
              <a:t>Sparklines: Use tiny charts to show data trends</a:t>
            </a:r>
            <a:endParaRPr lang="en-US" dirty="0">
              <a:solidFill>
                <a:prstClr val="black">
                  <a:tint val="75000"/>
                </a:prstClr>
              </a:solidFill>
            </a:endParaRPr>
          </a:p>
        </p:txBody>
      </p:sp>
      <p:sp>
        <p:nvSpPr>
          <p:cNvPr id="7" name="Text Placeholder 6"/>
          <p:cNvSpPr>
            <a:spLocks noGrp="1"/>
          </p:cNvSpPr>
          <p:nvPr>
            <p:ph type="body" sz="quarter" idx="13"/>
          </p:nvPr>
        </p:nvSpPr>
        <p:spPr/>
        <p:txBody>
          <a:bodyPr/>
          <a:lstStyle/>
          <a:p>
            <a:pPr lvl="0"/>
            <a:r>
              <a:rPr lang="en-US" dirty="0"/>
              <a:t>Point to the bottom of the </a:t>
            </a:r>
            <a:r>
              <a:rPr lang="en-US" dirty="0" smtClean="0"/>
              <a:t>video </a:t>
            </a:r>
            <a:r>
              <a:rPr lang="en-US" dirty="0"/>
              <a:t>to see the video controls. Drag or point along the progress bar to move forward or go back.</a:t>
            </a:r>
          </a:p>
          <a:p>
            <a:endParaRPr lang="en-US" dirty="0"/>
          </a:p>
        </p:txBody>
      </p:sp>
      <p:pic>
        <p:nvPicPr>
          <p:cNvPr id="4" name="Movie4WinLos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992188"/>
            <a:ext cx="5943600" cy="4457700"/>
          </a:xfrm>
        </p:spPr>
      </p:pic>
    </p:spTree>
    <p:extLst>
      <p:ext uri="{BB962C8B-B14F-4D97-AF65-F5344CB8AC3E}">
        <p14:creationId xmlns:p14="http://schemas.microsoft.com/office/powerpoint/2010/main" val="2748794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
                                        </p:tgtEl>
                                      </p:cBhvr>
                                    </p:cmd>
                                  </p:childTnLst>
                                </p:cTn>
                              </p:par>
                            </p:childTnLst>
                          </p:cTn>
                        </p:par>
                      </p:childTnLst>
                    </p:cTn>
                  </p:par>
                </p:childTnLst>
              </p:cTn>
              <p:nextCondLst>
                <p:cond evt="onClick" delay="0">
                  <p:tgtEl>
                    <p:spTgt spid="4"/>
                  </p:tgtEl>
                </p:cond>
              </p:nextCondLst>
            </p:seq>
            <p:video>
              <p:cMediaNode vol="80000">
                <p:cTn id="20" fill="hold" display="0">
                  <p:stCondLst>
                    <p:cond delay="indefinite"/>
                  </p:stCondLst>
                </p:cTn>
                <p:tgtEl>
                  <p:spTgt spid="4"/>
                </p:tgtEl>
              </p:cMediaNode>
            </p:video>
          </p:childTnLst>
        </p:cTn>
      </p:par>
    </p:tnLst>
    <p:bldLst>
      <p:bldP spid="7" grpId="0" build="p"/>
    </p:bldLst>
  </p:timing>
</p:sld>
</file>

<file path=ppt/theme/theme1.xml><?xml version="1.0" encoding="utf-8"?>
<a:theme xmlns:a="http://schemas.openxmlformats.org/drawingml/2006/main" name="Office2010_training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2010_training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A3FEB6DB82004FB9DB9B56267DF0A1" ma:contentTypeVersion="2" ma:contentTypeDescription="Create a new document." ma:contentTypeScope="" ma:versionID="cf34477e5d2a32c65239a0e6b74bd8b0">
  <xsd:schema xmlns:xsd="http://www.w3.org/2001/XMLSchema" xmlns:xs="http://www.w3.org/2001/XMLSchema" xmlns:p="http://schemas.microsoft.com/office/2006/metadata/properties" xmlns:ns2="25814b9c-4369-41ac-9dd0-042313b75592" targetNamespace="http://schemas.microsoft.com/office/2006/metadata/properties" ma:root="true" ma:fieldsID="19ae70b331de7dc020463082fe7b95cf" ns2:_="">
    <xsd:import namespace="25814b9c-4369-41ac-9dd0-042313b7559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814b9c-4369-41ac-9dd0-042313b7559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documentManagement>
    <_dlc_DocId xmlns="25814b9c-4369-41ac-9dd0-042313b75592">6MRZ7ZVJQK5S-1355-708</_dlc_DocId>
    <_dlc_DocIdUrl xmlns="25814b9c-4369-41ac-9dd0-042313b75592">
      <Url>http://officecpub/Teams/iw/Training/_layouts/DocIdRedir.aspx?ID=6MRZ7ZVJQK5S-1355-708</Url>
      <Description>6MRZ7ZVJQK5S-1355-708</Description>
    </_dlc_DocIdUrl>
  </documentManagement>
</p:properties>
</file>

<file path=customXml/itemProps1.xml><?xml version="1.0" encoding="utf-8"?>
<ds:datastoreItem xmlns:ds="http://schemas.openxmlformats.org/officeDocument/2006/customXml" ds:itemID="{A6A0049F-6003-48F0-9236-CD768B2282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814b9c-4369-41ac-9dd0-042313b755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4D62022-3D4F-4122-BE65-EF10210A1499}">
  <ds:schemaRefs>
    <ds:schemaRef ds:uri="http://schemas.microsoft.com/sharepoint/v3/contenttype/forms"/>
  </ds:schemaRefs>
</ds:datastoreItem>
</file>

<file path=customXml/itemProps3.xml><?xml version="1.0" encoding="utf-8"?>
<ds:datastoreItem xmlns:ds="http://schemas.openxmlformats.org/officeDocument/2006/customXml" ds:itemID="{A2A2740E-5ED8-41C5-BCE6-DA90C86C6D03}">
  <ds:schemaRefs>
    <ds:schemaRef ds:uri="http://schemas.microsoft.com/sharepoint/events"/>
  </ds:schemaRefs>
</ds:datastoreItem>
</file>

<file path=customXml/itemProps4.xml><?xml version="1.0" encoding="utf-8"?>
<ds:datastoreItem xmlns:ds="http://schemas.openxmlformats.org/officeDocument/2006/customXml" ds:itemID="{2B60031C-5856-454E-8A95-187AF43A2F0C}">
  <ds:schemaRefs>
    <ds:schemaRef ds:uri="http://schemas.microsoft.com/office/2006/documentManagement/types"/>
    <ds:schemaRef ds:uri="http://schemas.microsoft.com/office/2006/metadata/properties"/>
    <ds:schemaRef ds:uri="http://purl.org/dc/dcmitype/"/>
    <ds:schemaRef ds:uri="http://purl.org/dc/terms/"/>
    <ds:schemaRef ds:uri="http://purl.org/dc/elements/1.1/"/>
    <ds:schemaRef ds:uri="http://www.w3.org/XML/1998/namespace"/>
    <ds:schemaRef ds:uri="http://schemas.openxmlformats.org/package/2006/metadata/core-properties"/>
    <ds:schemaRef ds:uri="http://schemas.microsoft.com/office/infopath/2007/PartnerControls"/>
    <ds:schemaRef ds:uri="25814b9c-4369-41ac-9dd0-042313b75592"/>
  </ds:schemaRefs>
</ds:datastoreItem>
</file>

<file path=docProps/app.xml><?xml version="1.0" encoding="utf-8"?>
<Properties xmlns="http://schemas.openxmlformats.org/officeDocument/2006/extended-properties" xmlns:vt="http://schemas.openxmlformats.org/officeDocument/2006/docPropsVTypes">
  <Template>Office2010_training_template</Template>
  <TotalTime>3439</TotalTime>
  <Words>1275</Words>
  <Application>Microsoft Office PowerPoint</Application>
  <PresentationFormat>On-screen Show (4:3)</PresentationFormat>
  <Paragraphs>125</Paragraphs>
  <Slides>20</Slides>
  <Notes>15</Notes>
  <HiddenSlides>1</HiddenSlides>
  <MMClips>4</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Office2010_training_template</vt:lpstr>
      <vt:lpstr>1_Office2010_training_template</vt:lpstr>
      <vt:lpstr>Before you begin</vt:lpstr>
      <vt:lpstr>Microsoft® Excel® 2010 Training</vt:lpstr>
      <vt:lpstr>Course contents</vt:lpstr>
      <vt:lpstr>Overview: Bring data to light</vt:lpstr>
      <vt:lpstr>Course goals</vt:lpstr>
      <vt:lpstr>Introduction to sparklines</vt:lpstr>
      <vt:lpstr>Line sparklines</vt:lpstr>
      <vt:lpstr>Column sparklines</vt:lpstr>
      <vt:lpstr>Win/loss sparklines</vt:lpstr>
      <vt:lpstr>Suggestions for practice</vt:lpstr>
      <vt:lpstr>Test question 1</vt:lpstr>
      <vt:lpstr>Test question 1</vt:lpstr>
      <vt:lpstr>Test question 2</vt:lpstr>
      <vt:lpstr>Test question 2</vt:lpstr>
      <vt:lpstr>Test question 3</vt:lpstr>
      <vt:lpstr>Test question 3</vt:lpstr>
      <vt:lpstr>Test question 4</vt:lpstr>
      <vt:lpstr>Test question 4</vt:lpstr>
      <vt:lpstr>Quick Reference Card</vt:lpstr>
      <vt:lpstr>Using this template</vt:lpstr>
    </vt:vector>
  </TitlesOfParts>
  <Company>Microsoft 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kristinl</dc:creator>
  <cp:lastModifiedBy>Lindsay Latimore</cp:lastModifiedBy>
  <cp:revision>241</cp:revision>
  <dcterms:created xsi:type="dcterms:W3CDTF">2010-04-16T18:13:32Z</dcterms:created>
  <dcterms:modified xsi:type="dcterms:W3CDTF">2011-02-04T14:38:46Z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0x01010053A3FEB6DB82004FB9DB9B56267DF0A1</vt:lpwstr>
  </property>
  <property fmtid="{D5CDD505-2E9C-101B-9397-08002B2CF9AE}" pid="3" name="_dlc_DocIdItemGuid">
    <vt:lpwstr>6935713e-0dbb-4e01-8cbe-f9c011f75855</vt:lpwstr>
  </property>
</Properties>
</file>